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Nunito"/>
      <p:regular r:id="rId37"/>
      <p:bold r:id="rId38"/>
      <p:italic r:id="rId39"/>
      <p:boldItalic r:id="rId40"/>
    </p:embeddedFont>
    <p:embeddedFont>
      <p:font typeface="Maven Pro"/>
      <p:regular r:id="rId41"/>
      <p:bold r:id="rId42"/>
    </p:embeddedFont>
    <p:embeddedFont>
      <p:font typeface="Oswald"/>
      <p:regular r:id="rId43"/>
      <p:bold r:id="rId44"/>
    </p:embeddedFont>
    <p:embeddedFont>
      <p:font typeface="Caveat SemiBol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42" Type="http://schemas.openxmlformats.org/officeDocument/2006/relationships/font" Target="fonts/MavenPro-bold.fntdata"/><Relationship Id="rId41" Type="http://schemas.openxmlformats.org/officeDocument/2006/relationships/font" Target="fonts/MavenPro-regular.fntdata"/><Relationship Id="rId22" Type="http://schemas.openxmlformats.org/officeDocument/2006/relationships/slide" Target="slides/slide17.xml"/><Relationship Id="rId44" Type="http://schemas.openxmlformats.org/officeDocument/2006/relationships/font" Target="fonts/Oswald-bold.fntdata"/><Relationship Id="rId21" Type="http://schemas.openxmlformats.org/officeDocument/2006/relationships/slide" Target="slides/slide16.xml"/><Relationship Id="rId43" Type="http://schemas.openxmlformats.org/officeDocument/2006/relationships/font" Target="fonts/Oswald-regular.fntdata"/><Relationship Id="rId24" Type="http://schemas.openxmlformats.org/officeDocument/2006/relationships/slide" Target="slides/slide19.xml"/><Relationship Id="rId46" Type="http://schemas.openxmlformats.org/officeDocument/2006/relationships/font" Target="fonts/CaveatSemiBold-bold.fntdata"/><Relationship Id="rId23" Type="http://schemas.openxmlformats.org/officeDocument/2006/relationships/slide" Target="slides/slide18.xml"/><Relationship Id="rId45" Type="http://schemas.openxmlformats.org/officeDocument/2006/relationships/font" Target="fonts/Caveat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85aa9782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85aa9782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85aa97826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85aa97826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85aa97826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85aa97826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567daddfe9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567daddfe9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67daddfe9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567daddfe9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85aa97826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85aa97826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67daddfe9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67daddfe9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567daddfe9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567daddfe9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567daddfe9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567daddfe9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85aa97826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85aa97826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567daddfe9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567daddfe9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abd6e56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abd6e5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85aa97826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85aa97826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85aa97826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85aa97826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85aa97826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85aa97826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5aa978269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85aa978269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85aa97826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85aa97826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85aa978269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85aa978269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85aa97826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85aa97826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567daddfe9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567daddfe9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567daddfe9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567daddfe9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5aa97826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5aa97826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567daddfe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567daddfe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567daddfe9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567daddfe9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67daddfe9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67daddfe9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67daddfe9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67daddfe9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67daddfe9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67daddfe9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5.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hyperlink" Target="https://drive.google.com/file/d/1CqCApLq-UFOlZtf9v4seeNEOYmaZnBQe/view?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s://colab.research.google.com/drive/1bnLdGASS1bWsQ0ZmGT1rObaA8yNB6XmH#scrollTo=t0TjXCPcj00_" TargetMode="External"/><Relationship Id="rId5" Type="http://schemas.openxmlformats.org/officeDocument/2006/relationships/image" Target="../media/image1.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1.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hyperlink" Target="https://colab.research.google.com/drive/1bnLdGASS1bWsQ0ZmGT1rObaA8yNB6XmH#scrollTo=61LXc7CrWrwj"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20" Type="http://schemas.openxmlformats.org/officeDocument/2006/relationships/slide" Target="/ppt/slides/slide20.xml"/><Relationship Id="rId22" Type="http://schemas.openxmlformats.org/officeDocument/2006/relationships/slide" Target="/ppt/slides/slide22.xml"/><Relationship Id="rId21" Type="http://schemas.openxmlformats.org/officeDocument/2006/relationships/slide" Target="/ppt/slides/slide21.xml"/><Relationship Id="rId24" Type="http://schemas.openxmlformats.org/officeDocument/2006/relationships/slide" Target="/ppt/slides/slide24.xml"/><Relationship Id="rId23" Type="http://schemas.openxmlformats.org/officeDocument/2006/relationships/slide" Target="/ppt/slides/slide23.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9.xml"/><Relationship Id="rId26" Type="http://schemas.openxmlformats.org/officeDocument/2006/relationships/slide" Target="/ppt/slides/slide26.xml"/><Relationship Id="rId25" Type="http://schemas.openxmlformats.org/officeDocument/2006/relationships/slide" Target="/ppt/slides/slide25.xml"/><Relationship Id="rId28" Type="http://schemas.openxmlformats.org/officeDocument/2006/relationships/image" Target="../media/image12.png"/><Relationship Id="rId27" Type="http://schemas.openxmlformats.org/officeDocument/2006/relationships/slide" Target="/ppt/slides/slide27.xml"/><Relationship Id="rId5" Type="http://schemas.openxmlformats.org/officeDocument/2006/relationships/slide" Target="/ppt/slides/slide5.xml"/><Relationship Id="rId6" Type="http://schemas.openxmlformats.org/officeDocument/2006/relationships/slide" Target="/ppt/slides/slide6.xml"/><Relationship Id="rId29" Type="http://schemas.openxmlformats.org/officeDocument/2006/relationships/hyperlink" Target="https://colab.research.google.com/drive/1bnLdGASS1bWsQ0ZmGT1rObaA8yNB6XmH?usp=sharing" TargetMode="External"/><Relationship Id="rId7" Type="http://schemas.openxmlformats.org/officeDocument/2006/relationships/slide" Target="/ppt/slides/slide7.xml"/><Relationship Id="rId8" Type="http://schemas.openxmlformats.org/officeDocument/2006/relationships/slide" Target="/ppt/slides/slide8.xml"/><Relationship Id="rId30" Type="http://schemas.openxmlformats.org/officeDocument/2006/relationships/hyperlink" Target="https://github.com/Agostina-d-o/ds-coder" TargetMode="External"/><Relationship Id="rId11" Type="http://schemas.openxmlformats.org/officeDocument/2006/relationships/slide" Target="/ppt/slides/slide11.xml"/><Relationship Id="rId10" Type="http://schemas.openxmlformats.org/officeDocument/2006/relationships/slide" Target="/ppt/slides/slide10.xml"/><Relationship Id="rId13" Type="http://schemas.openxmlformats.org/officeDocument/2006/relationships/slide" Target="/ppt/slides/slide13.xml"/><Relationship Id="rId12" Type="http://schemas.openxmlformats.org/officeDocument/2006/relationships/slide" Target="/ppt/slides/slide12.xml"/><Relationship Id="rId15" Type="http://schemas.openxmlformats.org/officeDocument/2006/relationships/slide" Target="/ppt/slides/slide15.xml"/><Relationship Id="rId14" Type="http://schemas.openxmlformats.org/officeDocument/2006/relationships/slide" Target="/ppt/slides/slide14.xml"/><Relationship Id="rId17" Type="http://schemas.openxmlformats.org/officeDocument/2006/relationships/slide" Target="/ppt/slides/slide17.xml"/><Relationship Id="rId16" Type="http://schemas.openxmlformats.org/officeDocument/2006/relationships/slide" Target="/ppt/slides/slide16.xml"/><Relationship Id="rId19" Type="http://schemas.openxmlformats.org/officeDocument/2006/relationships/slide" Target="/ppt/slides/slide19.xml"/><Relationship Id="rId18" Type="http://schemas.openxmlformats.org/officeDocument/2006/relationships/slide" Target="/ppt/slides/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1.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1.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8.png"/><Relationship Id="rId7" Type="http://schemas.openxmlformats.org/officeDocument/2006/relationships/image" Target="../media/image21.png"/><Relationship Id="rId8"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6.png"/><Relationship Id="rId8"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2.png"/><Relationship Id="rId6" Type="http://schemas.openxmlformats.org/officeDocument/2006/relationships/image" Target="../media/image40.png"/><Relationship Id="rId7" Type="http://schemas.openxmlformats.org/officeDocument/2006/relationships/image" Target="../media/image42.png"/><Relationship Id="rId8"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1.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rotWithShape="1">
          <a:blip r:embed="rId3">
            <a:alphaModFix amt="90000"/>
          </a:blip>
          <a:srcRect b="11859" l="0" r="0" t="3730"/>
          <a:stretch/>
        </p:blipFill>
        <p:spPr>
          <a:xfrm>
            <a:off x="0" y="0"/>
            <a:ext cx="9144000" cy="5143500"/>
          </a:xfrm>
          <a:prstGeom prst="rect">
            <a:avLst/>
          </a:prstGeom>
          <a:noFill/>
          <a:ln>
            <a:noFill/>
          </a:ln>
        </p:spPr>
      </p:pic>
      <p:sp>
        <p:nvSpPr>
          <p:cNvPr id="278" name="Google Shape;278;p13"/>
          <p:cNvSpPr txBox="1"/>
          <p:nvPr>
            <p:ph type="title"/>
          </p:nvPr>
        </p:nvSpPr>
        <p:spPr>
          <a:xfrm>
            <a:off x="1334100" y="90350"/>
            <a:ext cx="6475800" cy="354000"/>
          </a:xfrm>
          <a:prstGeom prst="rect">
            <a:avLst/>
          </a:prstGeom>
          <a:solidFill>
            <a:srgbClr val="EBCDA9"/>
          </a:solidFill>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891"/>
              <a:buNone/>
            </a:pPr>
            <a:r>
              <a:rPr lang="es" sz="1766" u="sng">
                <a:solidFill>
                  <a:srgbClr val="000000"/>
                </a:solidFill>
              </a:rPr>
              <a:t>Modelo de predicción de abandono/rotación de empleados</a:t>
            </a:r>
            <a:endParaRPr sz="1766" u="sng">
              <a:solidFill>
                <a:srgbClr val="000000"/>
              </a:solidFill>
            </a:endParaRPr>
          </a:p>
        </p:txBody>
      </p:sp>
      <p:sp>
        <p:nvSpPr>
          <p:cNvPr id="279" name="Google Shape;279;p13"/>
          <p:cNvSpPr txBox="1"/>
          <p:nvPr/>
        </p:nvSpPr>
        <p:spPr>
          <a:xfrm>
            <a:off x="50425" y="4774200"/>
            <a:ext cx="172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Nunito"/>
                <a:ea typeface="Nunito"/>
                <a:cs typeface="Nunito"/>
                <a:sym typeface="Nunito"/>
              </a:rPr>
              <a:t>by </a:t>
            </a:r>
            <a:r>
              <a:rPr lang="es" sz="1100">
                <a:latin typeface="Nunito"/>
                <a:ea typeface="Nunito"/>
                <a:cs typeface="Nunito"/>
                <a:sym typeface="Nunito"/>
              </a:rPr>
              <a:t>Agostina del Olmo</a:t>
            </a:r>
            <a:endParaRPr sz="1100">
              <a:latin typeface="Nunito"/>
              <a:ea typeface="Nunito"/>
              <a:cs typeface="Nunito"/>
              <a:sym typeface="Nunito"/>
            </a:endParaRPr>
          </a:p>
        </p:txBody>
      </p:sp>
      <p:pic>
        <p:nvPicPr>
          <p:cNvPr id="280" name="Google Shape;280;p13"/>
          <p:cNvPicPr preferRelativeResize="0"/>
          <p:nvPr/>
        </p:nvPicPr>
        <p:blipFill rotWithShape="1">
          <a:blip r:embed="rId4">
            <a:alphaModFix/>
          </a:blip>
          <a:srcRect b="42782" l="20647" r="20459" t="42656"/>
          <a:stretch/>
        </p:blipFill>
        <p:spPr>
          <a:xfrm>
            <a:off x="8393202" y="56675"/>
            <a:ext cx="707300" cy="174900"/>
          </a:xfrm>
          <a:prstGeom prst="rect">
            <a:avLst/>
          </a:prstGeom>
          <a:noFill/>
          <a:ln>
            <a:noFill/>
          </a:ln>
        </p:spPr>
      </p:pic>
      <p:grpSp>
        <p:nvGrpSpPr>
          <p:cNvPr id="281" name="Google Shape;281;p13"/>
          <p:cNvGrpSpPr/>
          <p:nvPr/>
        </p:nvGrpSpPr>
        <p:grpSpPr>
          <a:xfrm>
            <a:off x="-207382" y="56676"/>
            <a:ext cx="1110192" cy="421355"/>
            <a:chOff x="246400" y="-12"/>
            <a:chExt cx="1080900" cy="404838"/>
          </a:xfrm>
        </p:grpSpPr>
        <p:pic>
          <p:nvPicPr>
            <p:cNvPr id="282" name="Google Shape;282;p13"/>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283" name="Google Shape;283;p13"/>
            <p:cNvSpPr txBox="1"/>
            <p:nvPr/>
          </p:nvSpPr>
          <p:spPr>
            <a:xfrm>
              <a:off x="246400" y="123725"/>
              <a:ext cx="1080900" cy="28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2"/>
          <p:cNvSpPr txBox="1"/>
          <p:nvPr>
            <p:ph idx="4294967295" type="title"/>
          </p:nvPr>
        </p:nvSpPr>
        <p:spPr>
          <a:xfrm>
            <a:off x="257300" y="2004000"/>
            <a:ext cx="3442500" cy="113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2500">
                <a:solidFill>
                  <a:srgbClr val="000000"/>
                </a:solidFill>
                <a:latin typeface="Roboto"/>
                <a:ea typeface="Roboto"/>
                <a:cs typeface="Roboto"/>
                <a:sym typeface="Roboto"/>
              </a:rPr>
              <a:t>Descripción de los campos</a:t>
            </a:r>
            <a:endParaRPr sz="2500">
              <a:solidFill>
                <a:srgbClr val="000000"/>
              </a:solidFill>
              <a:latin typeface="Roboto"/>
              <a:ea typeface="Roboto"/>
              <a:cs typeface="Roboto"/>
              <a:sym typeface="Roboto"/>
            </a:endParaRPr>
          </a:p>
        </p:txBody>
      </p:sp>
      <p:pic>
        <p:nvPicPr>
          <p:cNvPr id="376" name="Google Shape;376;p22"/>
          <p:cNvPicPr preferRelativeResize="0"/>
          <p:nvPr/>
        </p:nvPicPr>
        <p:blipFill rotWithShape="1">
          <a:blip r:embed="rId3">
            <a:alphaModFix/>
          </a:blip>
          <a:srcRect b="42782" l="20647" r="20459" t="42656"/>
          <a:stretch/>
        </p:blipFill>
        <p:spPr>
          <a:xfrm>
            <a:off x="8463300" y="60113"/>
            <a:ext cx="638652" cy="157926"/>
          </a:xfrm>
          <a:prstGeom prst="rect">
            <a:avLst/>
          </a:prstGeom>
          <a:noFill/>
          <a:ln>
            <a:noFill/>
          </a:ln>
        </p:spPr>
      </p:pic>
      <p:grpSp>
        <p:nvGrpSpPr>
          <p:cNvPr id="377" name="Google Shape;377;p22"/>
          <p:cNvGrpSpPr/>
          <p:nvPr/>
        </p:nvGrpSpPr>
        <p:grpSpPr>
          <a:xfrm>
            <a:off x="-181625" y="60113"/>
            <a:ext cx="1080900" cy="416238"/>
            <a:chOff x="246400" y="-12"/>
            <a:chExt cx="1080900" cy="416238"/>
          </a:xfrm>
        </p:grpSpPr>
        <p:pic>
          <p:nvPicPr>
            <p:cNvPr id="378" name="Google Shape;378;p22"/>
            <p:cNvPicPr preferRelativeResize="0"/>
            <p:nvPr/>
          </p:nvPicPr>
          <p:blipFill>
            <a:blip r:embed="rId4">
              <a:alphaModFix/>
            </a:blip>
            <a:stretch>
              <a:fillRect/>
            </a:stretch>
          </p:blipFill>
          <p:spPr>
            <a:xfrm>
              <a:off x="567900" y="-12"/>
              <a:ext cx="437898" cy="174901"/>
            </a:xfrm>
            <a:prstGeom prst="rect">
              <a:avLst/>
            </a:prstGeom>
            <a:noFill/>
            <a:ln>
              <a:noFill/>
            </a:ln>
          </p:spPr>
        </p:pic>
        <p:sp>
          <p:nvSpPr>
            <p:cNvPr id="379" name="Google Shape;379;p22"/>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pic>
        <p:nvPicPr>
          <p:cNvPr id="380" name="Google Shape;380;p22"/>
          <p:cNvPicPr preferRelativeResize="0"/>
          <p:nvPr/>
        </p:nvPicPr>
        <p:blipFill>
          <a:blip r:embed="rId5">
            <a:alphaModFix/>
          </a:blip>
          <a:stretch>
            <a:fillRect/>
          </a:stretch>
        </p:blipFill>
        <p:spPr>
          <a:xfrm>
            <a:off x="4137513" y="0"/>
            <a:ext cx="3975112" cy="5143501"/>
          </a:xfrm>
          <a:prstGeom prst="rect">
            <a:avLst/>
          </a:prstGeom>
          <a:noFill/>
          <a:ln>
            <a:noFill/>
          </a:ln>
        </p:spPr>
      </p:pic>
      <p:sp>
        <p:nvSpPr>
          <p:cNvPr id="381" name="Google Shape;381;p22"/>
          <p:cNvSpPr txBox="1"/>
          <p:nvPr/>
        </p:nvSpPr>
        <p:spPr>
          <a:xfrm>
            <a:off x="511550" y="4606550"/>
            <a:ext cx="29340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212121"/>
                </a:solidFill>
                <a:latin typeface="Nunito"/>
                <a:ea typeface="Nunito"/>
                <a:cs typeface="Nunito"/>
                <a:sym typeface="Nunito"/>
              </a:rPr>
              <a:t>Link a Imagen:</a:t>
            </a:r>
            <a:r>
              <a:rPr lang="es" sz="900">
                <a:solidFill>
                  <a:srgbClr val="4A86E8"/>
                </a:solidFill>
                <a:latin typeface="Nunito"/>
                <a:ea typeface="Nunito"/>
                <a:cs typeface="Nunito"/>
                <a:sym typeface="Nunito"/>
              </a:rPr>
              <a:t> </a:t>
            </a:r>
            <a:r>
              <a:rPr lang="es" sz="900" u="sng">
                <a:solidFill>
                  <a:srgbClr val="4A86E8"/>
                </a:solidFill>
                <a:latin typeface="Nunito"/>
                <a:ea typeface="Nunito"/>
                <a:cs typeface="Nunito"/>
                <a:sym typeface="Nunito"/>
                <a:hlinkClick r:id="rId6">
                  <a:extLst>
                    <a:ext uri="{A12FA001-AC4F-418D-AE19-62706E023703}">
                      <ahyp:hlinkClr val="tx"/>
                    </a:ext>
                  </a:extLst>
                </a:hlinkClick>
              </a:rPr>
              <a:t>Descripción de los campos del dataset</a:t>
            </a:r>
            <a:endParaRPr sz="900" u="sng">
              <a:solidFill>
                <a:srgbClr val="4A86E8"/>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385" name="Shape 385"/>
        <p:cNvGrpSpPr/>
        <p:nvPr/>
      </p:nvGrpSpPr>
      <p:grpSpPr>
        <a:xfrm>
          <a:off x="0" y="0"/>
          <a:ext cx="0" cy="0"/>
          <a:chOff x="0" y="0"/>
          <a:chExt cx="0" cy="0"/>
        </a:xfrm>
      </p:grpSpPr>
      <p:pic>
        <p:nvPicPr>
          <p:cNvPr id="386" name="Google Shape;386;p23"/>
          <p:cNvPicPr preferRelativeResize="0"/>
          <p:nvPr/>
        </p:nvPicPr>
        <p:blipFill>
          <a:blip r:embed="rId3">
            <a:alphaModFix/>
          </a:blip>
          <a:stretch>
            <a:fillRect/>
          </a:stretch>
        </p:blipFill>
        <p:spPr>
          <a:xfrm>
            <a:off x="0" y="0"/>
            <a:ext cx="9143984" cy="5143500"/>
          </a:xfrm>
          <a:prstGeom prst="rect">
            <a:avLst/>
          </a:prstGeom>
          <a:noFill/>
          <a:ln>
            <a:noFill/>
          </a:ln>
        </p:spPr>
      </p:pic>
      <p:sp>
        <p:nvSpPr>
          <p:cNvPr id="387" name="Google Shape;387;p23"/>
          <p:cNvSpPr txBox="1"/>
          <p:nvPr>
            <p:ph type="title"/>
          </p:nvPr>
        </p:nvSpPr>
        <p:spPr>
          <a:xfrm>
            <a:off x="-125" y="0"/>
            <a:ext cx="9144000" cy="399000"/>
          </a:xfrm>
          <a:prstGeom prst="rect">
            <a:avLst/>
          </a:prstGeom>
          <a:solidFill>
            <a:srgbClr val="EBCDA9"/>
          </a:solidFill>
        </p:spPr>
        <p:txBody>
          <a:bodyPr anchorCtr="0" anchor="ctr" bIns="91425" lIns="91425" spcFirstLastPara="1" rIns="91425" wrap="square" tIns="91425">
            <a:normAutofit fontScale="90000"/>
          </a:bodyPr>
          <a:lstStyle/>
          <a:p>
            <a:pPr indent="0" lvl="0" marL="0" rtl="0" algn="ctr">
              <a:spcBef>
                <a:spcPts val="0"/>
              </a:spcBef>
              <a:spcAft>
                <a:spcPts val="0"/>
              </a:spcAft>
              <a:buSzPct val="46747"/>
              <a:buNone/>
            </a:pPr>
            <a:r>
              <a:rPr lang="es" sz="1906">
                <a:solidFill>
                  <a:srgbClr val="000000"/>
                </a:solidFill>
              </a:rPr>
              <a:t>Análisis Exploratorio de Datos (EDA)</a:t>
            </a:r>
            <a:endParaRPr sz="1906">
              <a:solidFill>
                <a:srgbClr val="000000"/>
              </a:solidFill>
            </a:endParaRPr>
          </a:p>
        </p:txBody>
      </p:sp>
      <p:sp>
        <p:nvSpPr>
          <p:cNvPr id="388" name="Google Shape;388;p23"/>
          <p:cNvSpPr txBox="1"/>
          <p:nvPr/>
        </p:nvSpPr>
        <p:spPr>
          <a:xfrm>
            <a:off x="-125" y="4447200"/>
            <a:ext cx="3743400" cy="696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s" sz="900">
                <a:latin typeface="Nunito"/>
                <a:ea typeface="Nunito"/>
                <a:cs typeface="Nunito"/>
                <a:sym typeface="Nunito"/>
              </a:rPr>
              <a:t>Nota: En esta presentación se incluyeron y relacionaron algunas visualizaciones, podrán encontrar todas ellas en el apartado correspondiente del notebook del proyecto.</a:t>
            </a:r>
            <a:endParaRPr i="1" sz="900">
              <a:latin typeface="Nunito"/>
              <a:ea typeface="Nunito"/>
              <a:cs typeface="Nunito"/>
              <a:sym typeface="Nunito"/>
            </a:endParaRPr>
          </a:p>
          <a:p>
            <a:pPr indent="0" lvl="0" marL="0" rtl="0" algn="just">
              <a:spcBef>
                <a:spcPts val="0"/>
              </a:spcBef>
              <a:spcAft>
                <a:spcPts val="0"/>
              </a:spcAft>
              <a:buNone/>
            </a:pPr>
            <a:r>
              <a:rPr i="1" lang="es" sz="900" u="sng">
                <a:solidFill>
                  <a:srgbClr val="4A86E8"/>
                </a:solidFill>
                <a:latin typeface="Nunito"/>
                <a:ea typeface="Nunito"/>
                <a:cs typeface="Nunito"/>
                <a:sym typeface="Nunito"/>
                <a:hlinkClick r:id="rId4">
                  <a:extLst>
                    <a:ext uri="{A12FA001-AC4F-418D-AE19-62706E023703}">
                      <ahyp:hlinkClr val="tx"/>
                    </a:ext>
                  </a:extLst>
                </a:hlinkClick>
              </a:rPr>
              <a:t>Link a esta sección en el notebook</a:t>
            </a:r>
            <a:endParaRPr i="1" sz="900">
              <a:solidFill>
                <a:srgbClr val="4A86E8"/>
              </a:solidFill>
              <a:latin typeface="Nunito"/>
              <a:ea typeface="Nunito"/>
              <a:cs typeface="Nunito"/>
              <a:sym typeface="Nunito"/>
            </a:endParaRPr>
          </a:p>
        </p:txBody>
      </p:sp>
      <p:pic>
        <p:nvPicPr>
          <p:cNvPr id="389" name="Google Shape;389;p23"/>
          <p:cNvPicPr preferRelativeResize="0"/>
          <p:nvPr/>
        </p:nvPicPr>
        <p:blipFill rotWithShape="1">
          <a:blip r:embed="rId5">
            <a:alphaModFix/>
          </a:blip>
          <a:srcRect b="42782" l="20647" r="20459" t="42656"/>
          <a:stretch/>
        </p:blipFill>
        <p:spPr>
          <a:xfrm>
            <a:off x="8463300" y="60113"/>
            <a:ext cx="638652" cy="157926"/>
          </a:xfrm>
          <a:prstGeom prst="rect">
            <a:avLst/>
          </a:prstGeom>
          <a:noFill/>
          <a:ln>
            <a:noFill/>
          </a:ln>
        </p:spPr>
      </p:pic>
      <p:grpSp>
        <p:nvGrpSpPr>
          <p:cNvPr id="390" name="Google Shape;390;p23"/>
          <p:cNvGrpSpPr/>
          <p:nvPr/>
        </p:nvGrpSpPr>
        <p:grpSpPr>
          <a:xfrm>
            <a:off x="-181625" y="60113"/>
            <a:ext cx="1080900" cy="416238"/>
            <a:chOff x="246400" y="-12"/>
            <a:chExt cx="1080900" cy="416238"/>
          </a:xfrm>
        </p:grpSpPr>
        <p:pic>
          <p:nvPicPr>
            <p:cNvPr id="391" name="Google Shape;391;p23"/>
            <p:cNvPicPr preferRelativeResize="0"/>
            <p:nvPr/>
          </p:nvPicPr>
          <p:blipFill>
            <a:blip r:embed="rId6">
              <a:alphaModFix/>
            </a:blip>
            <a:stretch>
              <a:fillRect/>
            </a:stretch>
          </p:blipFill>
          <p:spPr>
            <a:xfrm>
              <a:off x="567900" y="-12"/>
              <a:ext cx="437898" cy="174901"/>
            </a:xfrm>
            <a:prstGeom prst="rect">
              <a:avLst/>
            </a:prstGeom>
            <a:noFill/>
            <a:ln>
              <a:noFill/>
            </a:ln>
          </p:spPr>
        </p:pic>
        <p:sp>
          <p:nvSpPr>
            <p:cNvPr id="392" name="Google Shape;392;p23"/>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4"/>
          <p:cNvSpPr txBox="1"/>
          <p:nvPr>
            <p:ph idx="4294967295" type="title"/>
          </p:nvPr>
        </p:nvSpPr>
        <p:spPr>
          <a:xfrm>
            <a:off x="1350900" y="72338"/>
            <a:ext cx="64422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1400">
                <a:solidFill>
                  <a:srgbClr val="000000"/>
                </a:solidFill>
              </a:rPr>
              <a:t>Relación entre edad, ingresos mensuales y deserción de los empleados</a:t>
            </a:r>
            <a:endParaRPr sz="1400">
              <a:solidFill>
                <a:srgbClr val="000000"/>
              </a:solidFill>
            </a:endParaRPr>
          </a:p>
        </p:txBody>
      </p:sp>
      <p:sp>
        <p:nvSpPr>
          <p:cNvPr id="398" name="Google Shape;398;p24"/>
          <p:cNvSpPr txBox="1"/>
          <p:nvPr>
            <p:ph idx="4294967295" type="body"/>
          </p:nvPr>
        </p:nvSpPr>
        <p:spPr>
          <a:xfrm>
            <a:off x="3562000" y="2842125"/>
            <a:ext cx="5353800" cy="2003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SzPts val="935"/>
              <a:buNone/>
            </a:pPr>
            <a:r>
              <a:rPr lang="es" sz="905">
                <a:solidFill>
                  <a:srgbClr val="000000"/>
                </a:solidFill>
                <a:latin typeface="Roboto"/>
                <a:ea typeface="Roboto"/>
                <a:cs typeface="Roboto"/>
                <a:sym typeface="Roboto"/>
              </a:rPr>
              <a:t>Se puede observar que los empleados que abandonaron la empresa tienen una edad media más baja que los empleados que permanecieron en la empresa. Esto sugiere que </a:t>
            </a:r>
            <a:r>
              <a:rPr b="1" lang="es" sz="905">
                <a:solidFill>
                  <a:srgbClr val="000000"/>
                </a:solidFill>
                <a:latin typeface="Roboto"/>
                <a:ea typeface="Roboto"/>
                <a:cs typeface="Roboto"/>
                <a:sym typeface="Roboto"/>
              </a:rPr>
              <a:t>los empleados más jóvenes tienen más probabilidades de abandonar la empresa</a:t>
            </a:r>
            <a:r>
              <a:rPr lang="es" sz="905">
                <a:solidFill>
                  <a:srgbClr val="000000"/>
                </a:solidFill>
                <a:latin typeface="Roboto"/>
                <a:ea typeface="Roboto"/>
                <a:cs typeface="Roboto"/>
                <a:sym typeface="Roboto"/>
              </a:rPr>
              <a:t>.</a:t>
            </a:r>
            <a:endParaRPr sz="905">
              <a:solidFill>
                <a:srgbClr val="000000"/>
              </a:solidFill>
              <a:latin typeface="Roboto"/>
              <a:ea typeface="Roboto"/>
              <a:cs typeface="Roboto"/>
              <a:sym typeface="Roboto"/>
            </a:endParaRPr>
          </a:p>
          <a:p>
            <a:pPr indent="0" lvl="0" marL="0" rtl="0" algn="just">
              <a:lnSpc>
                <a:spcPct val="150000"/>
              </a:lnSpc>
              <a:spcBef>
                <a:spcPts val="1200"/>
              </a:spcBef>
              <a:spcAft>
                <a:spcPts val="1200"/>
              </a:spcAft>
              <a:buSzPts val="935"/>
              <a:buNone/>
            </a:pPr>
            <a:r>
              <a:rPr lang="es" sz="905">
                <a:solidFill>
                  <a:srgbClr val="000000"/>
                </a:solidFill>
                <a:latin typeface="Roboto"/>
                <a:ea typeface="Roboto"/>
                <a:cs typeface="Roboto"/>
                <a:sym typeface="Roboto"/>
              </a:rPr>
              <a:t>Además, existe una </a:t>
            </a:r>
            <a:r>
              <a:rPr b="1" lang="es" sz="905">
                <a:solidFill>
                  <a:srgbClr val="000000"/>
                </a:solidFill>
                <a:latin typeface="Roboto"/>
                <a:ea typeface="Roboto"/>
                <a:cs typeface="Roboto"/>
                <a:sym typeface="Roboto"/>
              </a:rPr>
              <a:t>relación positiva entre la edad y el ingreso mensual de los empleados</a:t>
            </a:r>
            <a:r>
              <a:rPr lang="es" sz="905">
                <a:solidFill>
                  <a:srgbClr val="000000"/>
                </a:solidFill>
                <a:latin typeface="Roboto"/>
                <a:ea typeface="Roboto"/>
                <a:cs typeface="Roboto"/>
                <a:sym typeface="Roboto"/>
              </a:rPr>
              <a:t>. Esto puede deberse, entre otros posibles factores, a que los empleados mayores tienen más experiencia y conocimientos, lo que les permite obtener salarios más altos; o que suelen ser más estables en sus carreras y menos propensos a buscar nuevas oportunidades.</a:t>
            </a:r>
            <a:endParaRPr sz="905">
              <a:solidFill>
                <a:srgbClr val="000000"/>
              </a:solidFill>
              <a:latin typeface="Roboto"/>
              <a:ea typeface="Roboto"/>
              <a:cs typeface="Roboto"/>
              <a:sym typeface="Roboto"/>
            </a:endParaRPr>
          </a:p>
        </p:txBody>
      </p:sp>
      <p:pic>
        <p:nvPicPr>
          <p:cNvPr id="399" name="Google Shape;399;p24"/>
          <p:cNvPicPr preferRelativeResize="0"/>
          <p:nvPr/>
        </p:nvPicPr>
        <p:blipFill>
          <a:blip r:embed="rId3">
            <a:alphaModFix/>
          </a:blip>
          <a:stretch>
            <a:fillRect/>
          </a:stretch>
        </p:blipFill>
        <p:spPr>
          <a:xfrm>
            <a:off x="262663" y="706350"/>
            <a:ext cx="2732851" cy="2100416"/>
          </a:xfrm>
          <a:prstGeom prst="rect">
            <a:avLst/>
          </a:prstGeom>
          <a:noFill/>
          <a:ln>
            <a:noFill/>
          </a:ln>
        </p:spPr>
      </p:pic>
      <p:pic>
        <p:nvPicPr>
          <p:cNvPr id="400" name="Google Shape;400;p24"/>
          <p:cNvPicPr preferRelativeResize="0"/>
          <p:nvPr/>
        </p:nvPicPr>
        <p:blipFill>
          <a:blip r:embed="rId4">
            <a:alphaModFix/>
          </a:blip>
          <a:stretch>
            <a:fillRect/>
          </a:stretch>
        </p:blipFill>
        <p:spPr>
          <a:xfrm>
            <a:off x="4870075" y="706350"/>
            <a:ext cx="2911845" cy="2050900"/>
          </a:xfrm>
          <a:prstGeom prst="rect">
            <a:avLst/>
          </a:prstGeom>
          <a:noFill/>
          <a:ln>
            <a:noFill/>
          </a:ln>
        </p:spPr>
      </p:pic>
      <p:pic>
        <p:nvPicPr>
          <p:cNvPr id="401" name="Google Shape;401;p24"/>
          <p:cNvPicPr preferRelativeResize="0"/>
          <p:nvPr/>
        </p:nvPicPr>
        <p:blipFill rotWithShape="1">
          <a:blip r:embed="rId5">
            <a:alphaModFix/>
          </a:blip>
          <a:srcRect b="42782" l="20647" r="20459" t="42656"/>
          <a:stretch/>
        </p:blipFill>
        <p:spPr>
          <a:xfrm>
            <a:off x="8463300" y="60113"/>
            <a:ext cx="638652" cy="157926"/>
          </a:xfrm>
          <a:prstGeom prst="rect">
            <a:avLst/>
          </a:prstGeom>
          <a:noFill/>
          <a:ln>
            <a:noFill/>
          </a:ln>
        </p:spPr>
      </p:pic>
      <p:grpSp>
        <p:nvGrpSpPr>
          <p:cNvPr id="402" name="Google Shape;402;p24"/>
          <p:cNvGrpSpPr/>
          <p:nvPr/>
        </p:nvGrpSpPr>
        <p:grpSpPr>
          <a:xfrm>
            <a:off x="-181625" y="60113"/>
            <a:ext cx="1080900" cy="416238"/>
            <a:chOff x="246400" y="-12"/>
            <a:chExt cx="1080900" cy="416238"/>
          </a:xfrm>
        </p:grpSpPr>
        <p:pic>
          <p:nvPicPr>
            <p:cNvPr id="403" name="Google Shape;403;p24"/>
            <p:cNvPicPr preferRelativeResize="0"/>
            <p:nvPr/>
          </p:nvPicPr>
          <p:blipFill>
            <a:blip r:embed="rId6">
              <a:alphaModFix/>
            </a:blip>
            <a:stretch>
              <a:fillRect/>
            </a:stretch>
          </p:blipFill>
          <p:spPr>
            <a:xfrm>
              <a:off x="567900" y="-12"/>
              <a:ext cx="437898" cy="174901"/>
            </a:xfrm>
            <a:prstGeom prst="rect">
              <a:avLst/>
            </a:prstGeom>
            <a:noFill/>
            <a:ln>
              <a:noFill/>
            </a:ln>
          </p:spPr>
        </p:pic>
        <p:sp>
          <p:nvSpPr>
            <p:cNvPr id="404" name="Google Shape;404;p24"/>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pic>
        <p:nvPicPr>
          <p:cNvPr id="405" name="Google Shape;405;p24"/>
          <p:cNvPicPr preferRelativeResize="0"/>
          <p:nvPr/>
        </p:nvPicPr>
        <p:blipFill>
          <a:blip r:embed="rId7">
            <a:alphaModFix/>
          </a:blip>
          <a:stretch>
            <a:fillRect/>
          </a:stretch>
        </p:blipFill>
        <p:spPr>
          <a:xfrm>
            <a:off x="230451" y="2900150"/>
            <a:ext cx="2797267" cy="2149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5"/>
          <p:cNvSpPr txBox="1"/>
          <p:nvPr>
            <p:ph idx="4294967295" type="title"/>
          </p:nvPr>
        </p:nvSpPr>
        <p:spPr>
          <a:xfrm>
            <a:off x="2191046" y="37538"/>
            <a:ext cx="47619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91"/>
              <a:buNone/>
            </a:pPr>
            <a:r>
              <a:rPr lang="es" sz="1400">
                <a:solidFill>
                  <a:srgbClr val="000000"/>
                </a:solidFill>
              </a:rPr>
              <a:t>Relación entre Rol, Nivel de Educación y Rotación</a:t>
            </a:r>
            <a:endParaRPr sz="1400">
              <a:solidFill>
                <a:srgbClr val="000000"/>
              </a:solidFill>
            </a:endParaRPr>
          </a:p>
        </p:txBody>
      </p:sp>
      <p:pic>
        <p:nvPicPr>
          <p:cNvPr id="411" name="Google Shape;411;p25"/>
          <p:cNvPicPr preferRelativeResize="0"/>
          <p:nvPr/>
        </p:nvPicPr>
        <p:blipFill>
          <a:blip r:embed="rId3">
            <a:alphaModFix/>
          </a:blip>
          <a:stretch>
            <a:fillRect/>
          </a:stretch>
        </p:blipFill>
        <p:spPr>
          <a:xfrm>
            <a:off x="103799" y="551775"/>
            <a:ext cx="2613627" cy="2666387"/>
          </a:xfrm>
          <a:prstGeom prst="rect">
            <a:avLst/>
          </a:prstGeom>
          <a:noFill/>
          <a:ln>
            <a:noFill/>
          </a:ln>
        </p:spPr>
      </p:pic>
      <p:sp>
        <p:nvSpPr>
          <p:cNvPr id="412" name="Google Shape;412;p25"/>
          <p:cNvSpPr txBox="1"/>
          <p:nvPr>
            <p:ph idx="4294967295" type="body"/>
          </p:nvPr>
        </p:nvSpPr>
        <p:spPr>
          <a:xfrm>
            <a:off x="43525" y="3728825"/>
            <a:ext cx="9047100" cy="1414800"/>
          </a:xfrm>
          <a:prstGeom prst="rect">
            <a:avLst/>
          </a:prstGeom>
        </p:spPr>
        <p:txBody>
          <a:bodyPr anchorCtr="0" anchor="t" bIns="91425" lIns="91425" spcFirstLastPara="1" rIns="91425" wrap="square" tIns="91425">
            <a:normAutofit/>
          </a:bodyPr>
          <a:lstStyle/>
          <a:p>
            <a:pPr indent="-287020" lvl="0" marL="457200" rtl="0" algn="just">
              <a:lnSpc>
                <a:spcPct val="115000"/>
              </a:lnSpc>
              <a:spcBef>
                <a:spcPts val="0"/>
              </a:spcBef>
              <a:spcAft>
                <a:spcPts val="0"/>
              </a:spcAft>
              <a:buClr>
                <a:srgbClr val="000000"/>
              </a:buClr>
              <a:buSzPts val="920"/>
              <a:buFont typeface="Roboto"/>
              <a:buChar char="●"/>
            </a:pPr>
            <a:r>
              <a:rPr lang="es" sz="920">
                <a:solidFill>
                  <a:srgbClr val="000000"/>
                </a:solidFill>
                <a:latin typeface="Roboto"/>
                <a:ea typeface="Roboto"/>
                <a:cs typeface="Roboto"/>
                <a:sym typeface="Roboto"/>
              </a:rPr>
              <a:t>Se puede observar que el </a:t>
            </a:r>
            <a:r>
              <a:rPr b="1" lang="es" sz="920">
                <a:solidFill>
                  <a:srgbClr val="000000"/>
                </a:solidFill>
                <a:latin typeface="Roboto"/>
                <a:ea typeface="Roboto"/>
                <a:cs typeface="Roboto"/>
                <a:sym typeface="Roboto"/>
              </a:rPr>
              <a:t>dpto. de ventas y de RRHH son los que tienen la tasa de rotación más alta</a:t>
            </a:r>
            <a:r>
              <a:rPr lang="es" sz="920">
                <a:solidFill>
                  <a:srgbClr val="000000"/>
                </a:solidFill>
                <a:latin typeface="Roboto"/>
                <a:ea typeface="Roboto"/>
                <a:cs typeface="Roboto"/>
                <a:sym typeface="Roboto"/>
              </a:rPr>
              <a:t>. Esto puede indicar que los empleados en estos departamentos pueden estar experimentando mayores niveles de estrés, carga de trabajo y/o insatisfacción laboral, lo que lleva a una mayor tasa de rotación.</a:t>
            </a:r>
            <a:endParaRPr sz="920">
              <a:solidFill>
                <a:srgbClr val="000000"/>
              </a:solidFill>
              <a:latin typeface="Roboto"/>
              <a:ea typeface="Roboto"/>
              <a:cs typeface="Roboto"/>
              <a:sym typeface="Roboto"/>
            </a:endParaRPr>
          </a:p>
          <a:p>
            <a:pPr indent="-287020" lvl="0" marL="457200" rtl="0" algn="just">
              <a:lnSpc>
                <a:spcPct val="115000"/>
              </a:lnSpc>
              <a:spcBef>
                <a:spcPts val="0"/>
              </a:spcBef>
              <a:spcAft>
                <a:spcPts val="0"/>
              </a:spcAft>
              <a:buClr>
                <a:srgbClr val="000000"/>
              </a:buClr>
              <a:buSzPts val="920"/>
              <a:buFont typeface="Roboto"/>
              <a:buChar char="●"/>
            </a:pPr>
            <a:r>
              <a:rPr lang="es" sz="920">
                <a:solidFill>
                  <a:srgbClr val="000000"/>
                </a:solidFill>
                <a:latin typeface="Roboto"/>
                <a:ea typeface="Roboto"/>
                <a:cs typeface="Roboto"/>
                <a:sym typeface="Roboto"/>
              </a:rPr>
              <a:t>Además, vemos que aquellos empleados con grados 3 (Bachelor) y 4 (Master) son los más propensos a desertar. </a:t>
            </a:r>
            <a:endParaRPr sz="920">
              <a:solidFill>
                <a:srgbClr val="000000"/>
              </a:solidFill>
              <a:latin typeface="Roboto"/>
              <a:ea typeface="Roboto"/>
              <a:cs typeface="Roboto"/>
              <a:sym typeface="Roboto"/>
            </a:endParaRPr>
          </a:p>
          <a:p>
            <a:pPr indent="-287020" lvl="0" marL="457200" rtl="0" algn="just">
              <a:lnSpc>
                <a:spcPct val="115000"/>
              </a:lnSpc>
              <a:spcBef>
                <a:spcPts val="0"/>
              </a:spcBef>
              <a:spcAft>
                <a:spcPts val="0"/>
              </a:spcAft>
              <a:buClr>
                <a:srgbClr val="000000"/>
              </a:buClr>
              <a:buSzPts val="920"/>
              <a:buFont typeface="Roboto"/>
              <a:buChar char="●"/>
            </a:pPr>
            <a:r>
              <a:rPr lang="es" sz="920">
                <a:solidFill>
                  <a:srgbClr val="000000"/>
                </a:solidFill>
                <a:latin typeface="Roboto"/>
                <a:ea typeface="Roboto"/>
                <a:cs typeface="Roboto"/>
                <a:sym typeface="Roboto"/>
              </a:rPr>
              <a:t>Los 3 puestos o funciones en los que los empleados tienen más probabilidades de dimitir son:</a:t>
            </a:r>
            <a:endParaRPr sz="920">
              <a:solidFill>
                <a:srgbClr val="000000"/>
              </a:solidFill>
              <a:latin typeface="Roboto"/>
              <a:ea typeface="Roboto"/>
              <a:cs typeface="Roboto"/>
              <a:sym typeface="Roboto"/>
            </a:endParaRPr>
          </a:p>
          <a:p>
            <a:pPr indent="-287019" lvl="1" marL="914400" rtl="0" algn="just">
              <a:lnSpc>
                <a:spcPct val="115000"/>
              </a:lnSpc>
              <a:spcBef>
                <a:spcPts val="0"/>
              </a:spcBef>
              <a:spcAft>
                <a:spcPts val="0"/>
              </a:spcAft>
              <a:buClr>
                <a:srgbClr val="000000"/>
              </a:buClr>
              <a:buSzPts val="920"/>
              <a:buFont typeface="Roboto"/>
              <a:buChar char="○"/>
            </a:pPr>
            <a:r>
              <a:rPr lang="es" sz="920">
                <a:solidFill>
                  <a:srgbClr val="000000"/>
                </a:solidFill>
                <a:latin typeface="Roboto"/>
                <a:ea typeface="Roboto"/>
                <a:cs typeface="Roboto"/>
                <a:sym typeface="Roboto"/>
              </a:rPr>
              <a:t>Técnico de laboratorio</a:t>
            </a:r>
            <a:endParaRPr sz="920">
              <a:solidFill>
                <a:srgbClr val="000000"/>
              </a:solidFill>
              <a:latin typeface="Roboto"/>
              <a:ea typeface="Roboto"/>
              <a:cs typeface="Roboto"/>
              <a:sym typeface="Roboto"/>
            </a:endParaRPr>
          </a:p>
          <a:p>
            <a:pPr indent="-287019" lvl="1" marL="914400" rtl="0" algn="just">
              <a:lnSpc>
                <a:spcPct val="115000"/>
              </a:lnSpc>
              <a:spcBef>
                <a:spcPts val="0"/>
              </a:spcBef>
              <a:spcAft>
                <a:spcPts val="0"/>
              </a:spcAft>
              <a:buClr>
                <a:srgbClr val="000000"/>
              </a:buClr>
              <a:buSzPts val="920"/>
              <a:buFont typeface="Roboto"/>
              <a:buChar char="○"/>
            </a:pPr>
            <a:r>
              <a:rPr lang="es" sz="920">
                <a:solidFill>
                  <a:srgbClr val="000000"/>
                </a:solidFill>
                <a:latin typeface="Roboto"/>
                <a:ea typeface="Roboto"/>
                <a:cs typeface="Roboto"/>
                <a:sym typeface="Roboto"/>
              </a:rPr>
              <a:t>Ejecutivo de ventas</a:t>
            </a:r>
            <a:endParaRPr sz="920">
              <a:solidFill>
                <a:srgbClr val="000000"/>
              </a:solidFill>
              <a:latin typeface="Roboto"/>
              <a:ea typeface="Roboto"/>
              <a:cs typeface="Roboto"/>
              <a:sym typeface="Roboto"/>
            </a:endParaRPr>
          </a:p>
          <a:p>
            <a:pPr indent="-287019" lvl="1" marL="914400" rtl="0" algn="just">
              <a:lnSpc>
                <a:spcPct val="115000"/>
              </a:lnSpc>
              <a:spcBef>
                <a:spcPts val="0"/>
              </a:spcBef>
              <a:spcAft>
                <a:spcPts val="0"/>
              </a:spcAft>
              <a:buClr>
                <a:srgbClr val="000000"/>
              </a:buClr>
              <a:buSzPts val="920"/>
              <a:buFont typeface="Roboto"/>
              <a:buChar char="○"/>
            </a:pPr>
            <a:r>
              <a:rPr lang="es" sz="920">
                <a:solidFill>
                  <a:srgbClr val="000000"/>
                </a:solidFill>
                <a:latin typeface="Roboto"/>
                <a:ea typeface="Roboto"/>
                <a:cs typeface="Roboto"/>
                <a:sym typeface="Roboto"/>
              </a:rPr>
              <a:t>Científico de investigación</a:t>
            </a:r>
            <a:endParaRPr sz="920">
              <a:solidFill>
                <a:srgbClr val="000000"/>
              </a:solidFill>
              <a:latin typeface="Roboto"/>
              <a:ea typeface="Roboto"/>
              <a:cs typeface="Roboto"/>
              <a:sym typeface="Roboto"/>
            </a:endParaRPr>
          </a:p>
        </p:txBody>
      </p:sp>
      <p:pic>
        <p:nvPicPr>
          <p:cNvPr id="413" name="Google Shape;413;p25"/>
          <p:cNvPicPr preferRelativeResize="0"/>
          <p:nvPr/>
        </p:nvPicPr>
        <p:blipFill>
          <a:blip r:embed="rId4">
            <a:alphaModFix/>
          </a:blip>
          <a:stretch>
            <a:fillRect/>
          </a:stretch>
        </p:blipFill>
        <p:spPr>
          <a:xfrm>
            <a:off x="2993963" y="498950"/>
            <a:ext cx="3027424" cy="3144925"/>
          </a:xfrm>
          <a:prstGeom prst="rect">
            <a:avLst/>
          </a:prstGeom>
          <a:noFill/>
          <a:ln>
            <a:noFill/>
          </a:ln>
        </p:spPr>
      </p:pic>
      <p:pic>
        <p:nvPicPr>
          <p:cNvPr id="414" name="Google Shape;414;p25"/>
          <p:cNvPicPr preferRelativeResize="0"/>
          <p:nvPr/>
        </p:nvPicPr>
        <p:blipFill rotWithShape="1">
          <a:blip r:embed="rId5">
            <a:alphaModFix/>
          </a:blip>
          <a:srcRect b="42782" l="20647" r="20459" t="42656"/>
          <a:stretch/>
        </p:blipFill>
        <p:spPr>
          <a:xfrm>
            <a:off x="8463300" y="60113"/>
            <a:ext cx="638652" cy="157926"/>
          </a:xfrm>
          <a:prstGeom prst="rect">
            <a:avLst/>
          </a:prstGeom>
          <a:noFill/>
          <a:ln>
            <a:noFill/>
          </a:ln>
        </p:spPr>
      </p:pic>
      <p:grpSp>
        <p:nvGrpSpPr>
          <p:cNvPr id="415" name="Google Shape;415;p25"/>
          <p:cNvGrpSpPr/>
          <p:nvPr/>
        </p:nvGrpSpPr>
        <p:grpSpPr>
          <a:xfrm>
            <a:off x="-181625" y="60113"/>
            <a:ext cx="1080900" cy="416238"/>
            <a:chOff x="246400" y="-12"/>
            <a:chExt cx="1080900" cy="416238"/>
          </a:xfrm>
        </p:grpSpPr>
        <p:pic>
          <p:nvPicPr>
            <p:cNvPr id="416" name="Google Shape;416;p25"/>
            <p:cNvPicPr preferRelativeResize="0"/>
            <p:nvPr/>
          </p:nvPicPr>
          <p:blipFill>
            <a:blip r:embed="rId6">
              <a:alphaModFix/>
            </a:blip>
            <a:stretch>
              <a:fillRect/>
            </a:stretch>
          </p:blipFill>
          <p:spPr>
            <a:xfrm>
              <a:off x="567900" y="-12"/>
              <a:ext cx="437898" cy="174901"/>
            </a:xfrm>
            <a:prstGeom prst="rect">
              <a:avLst/>
            </a:prstGeom>
            <a:noFill/>
            <a:ln>
              <a:noFill/>
            </a:ln>
          </p:spPr>
        </p:pic>
        <p:sp>
          <p:nvSpPr>
            <p:cNvPr id="417" name="Google Shape;417;p25"/>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pic>
        <p:nvPicPr>
          <p:cNvPr id="418" name="Google Shape;418;p25"/>
          <p:cNvPicPr preferRelativeResize="0"/>
          <p:nvPr/>
        </p:nvPicPr>
        <p:blipFill>
          <a:blip r:embed="rId7">
            <a:alphaModFix/>
          </a:blip>
          <a:stretch>
            <a:fillRect/>
          </a:stretch>
        </p:blipFill>
        <p:spPr>
          <a:xfrm>
            <a:off x="6231500" y="551776"/>
            <a:ext cx="2912499" cy="24756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6"/>
          <p:cNvSpPr txBox="1"/>
          <p:nvPr>
            <p:ph idx="4294967295" type="title"/>
          </p:nvPr>
        </p:nvSpPr>
        <p:spPr>
          <a:xfrm>
            <a:off x="1962300" y="218050"/>
            <a:ext cx="5219400" cy="36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91"/>
              <a:buNone/>
            </a:pPr>
            <a:r>
              <a:rPr lang="es" sz="1400">
                <a:solidFill>
                  <a:srgbClr val="000000"/>
                </a:solidFill>
              </a:rPr>
              <a:t>Relación entre género, salario y rotación de personal</a:t>
            </a:r>
            <a:endParaRPr sz="1400">
              <a:solidFill>
                <a:srgbClr val="000000"/>
              </a:solidFill>
            </a:endParaRPr>
          </a:p>
        </p:txBody>
      </p:sp>
      <p:sp>
        <p:nvSpPr>
          <p:cNvPr id="424" name="Google Shape;424;p26"/>
          <p:cNvSpPr txBox="1"/>
          <p:nvPr>
            <p:ph idx="4294967295" type="body"/>
          </p:nvPr>
        </p:nvSpPr>
        <p:spPr>
          <a:xfrm>
            <a:off x="181375" y="3612775"/>
            <a:ext cx="8909100" cy="1465500"/>
          </a:xfrm>
          <a:prstGeom prst="rect">
            <a:avLst/>
          </a:prstGeom>
        </p:spPr>
        <p:txBody>
          <a:bodyPr anchorCtr="0" anchor="t" bIns="91425" lIns="91425" spcFirstLastPara="1" rIns="91425" wrap="square" tIns="91425">
            <a:normAutofit fontScale="92500"/>
          </a:bodyPr>
          <a:lstStyle/>
          <a:p>
            <a:pPr indent="0" lvl="0" marL="0" rtl="0" algn="just">
              <a:lnSpc>
                <a:spcPct val="150000"/>
              </a:lnSpc>
              <a:spcBef>
                <a:spcPts val="0"/>
              </a:spcBef>
              <a:spcAft>
                <a:spcPts val="0"/>
              </a:spcAft>
              <a:buNone/>
            </a:pPr>
            <a:r>
              <a:rPr lang="es" sz="1200">
                <a:solidFill>
                  <a:srgbClr val="000000"/>
                </a:solidFill>
                <a:latin typeface="Roboto"/>
                <a:ea typeface="Roboto"/>
                <a:cs typeface="Roboto"/>
                <a:sym typeface="Roboto"/>
              </a:rPr>
              <a:t>Podemos observar que para empleados del género masculino parece haber una mayor dispersión de los datos relacionados a salarios. Vemos que algunos hombres ganan salarios significativamente más altos que la mayoría de los demás hombres y mujeres en la empresa.</a:t>
            </a:r>
            <a:endParaRPr sz="1200">
              <a:solidFill>
                <a:srgbClr val="000000"/>
              </a:solidFill>
              <a:latin typeface="Roboto"/>
              <a:ea typeface="Roboto"/>
              <a:cs typeface="Roboto"/>
              <a:sym typeface="Roboto"/>
            </a:endParaRPr>
          </a:p>
          <a:p>
            <a:pPr indent="0" lvl="0" marL="0" rtl="0" algn="just">
              <a:lnSpc>
                <a:spcPct val="150000"/>
              </a:lnSpc>
              <a:spcBef>
                <a:spcPts val="1200"/>
              </a:spcBef>
              <a:spcAft>
                <a:spcPts val="1200"/>
              </a:spcAft>
              <a:buNone/>
            </a:pPr>
            <a:r>
              <a:rPr lang="es" sz="1200">
                <a:solidFill>
                  <a:srgbClr val="000000"/>
                </a:solidFill>
                <a:latin typeface="Roboto"/>
                <a:ea typeface="Roboto"/>
                <a:cs typeface="Roboto"/>
                <a:sym typeface="Roboto"/>
              </a:rPr>
              <a:t>Sin embargo, podemos ver que tanto mujeres como hombres presentan empleados que desertan en proporciones similares, lo que sugiere que </a:t>
            </a:r>
            <a:r>
              <a:rPr b="1" lang="es" sz="1200">
                <a:solidFill>
                  <a:srgbClr val="000000"/>
                </a:solidFill>
                <a:latin typeface="Roboto"/>
                <a:ea typeface="Roboto"/>
                <a:cs typeface="Roboto"/>
                <a:sym typeface="Roboto"/>
              </a:rPr>
              <a:t>la rotación de empleados no parece estar relacionada directamente con el género en esta organización.</a:t>
            </a:r>
            <a:endParaRPr b="1" sz="1200">
              <a:solidFill>
                <a:srgbClr val="000000"/>
              </a:solidFill>
              <a:latin typeface="Roboto"/>
              <a:ea typeface="Roboto"/>
              <a:cs typeface="Roboto"/>
              <a:sym typeface="Roboto"/>
            </a:endParaRPr>
          </a:p>
        </p:txBody>
      </p:sp>
      <p:pic>
        <p:nvPicPr>
          <p:cNvPr id="425" name="Google Shape;425;p26"/>
          <p:cNvPicPr preferRelativeResize="0"/>
          <p:nvPr/>
        </p:nvPicPr>
        <p:blipFill rotWithShape="1">
          <a:blip r:embed="rId3">
            <a:alphaModFix/>
          </a:blip>
          <a:srcRect b="42782" l="20647" r="20459" t="42656"/>
          <a:stretch/>
        </p:blipFill>
        <p:spPr>
          <a:xfrm>
            <a:off x="8463300" y="60113"/>
            <a:ext cx="638652" cy="157926"/>
          </a:xfrm>
          <a:prstGeom prst="rect">
            <a:avLst/>
          </a:prstGeom>
          <a:noFill/>
          <a:ln>
            <a:noFill/>
          </a:ln>
        </p:spPr>
      </p:pic>
      <p:grpSp>
        <p:nvGrpSpPr>
          <p:cNvPr id="426" name="Google Shape;426;p26"/>
          <p:cNvGrpSpPr/>
          <p:nvPr/>
        </p:nvGrpSpPr>
        <p:grpSpPr>
          <a:xfrm>
            <a:off x="-181625" y="60113"/>
            <a:ext cx="1080900" cy="416238"/>
            <a:chOff x="246400" y="-12"/>
            <a:chExt cx="1080900" cy="416238"/>
          </a:xfrm>
        </p:grpSpPr>
        <p:pic>
          <p:nvPicPr>
            <p:cNvPr id="427" name="Google Shape;427;p26"/>
            <p:cNvPicPr preferRelativeResize="0"/>
            <p:nvPr/>
          </p:nvPicPr>
          <p:blipFill>
            <a:blip r:embed="rId4">
              <a:alphaModFix/>
            </a:blip>
            <a:stretch>
              <a:fillRect/>
            </a:stretch>
          </p:blipFill>
          <p:spPr>
            <a:xfrm>
              <a:off x="567900" y="-12"/>
              <a:ext cx="437898" cy="174901"/>
            </a:xfrm>
            <a:prstGeom prst="rect">
              <a:avLst/>
            </a:prstGeom>
            <a:noFill/>
            <a:ln>
              <a:noFill/>
            </a:ln>
          </p:spPr>
        </p:pic>
        <p:sp>
          <p:nvSpPr>
            <p:cNvPr id="428" name="Google Shape;428;p26"/>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pic>
        <p:nvPicPr>
          <p:cNvPr id="429" name="Google Shape;429;p26"/>
          <p:cNvPicPr preferRelativeResize="0"/>
          <p:nvPr/>
        </p:nvPicPr>
        <p:blipFill>
          <a:blip r:embed="rId5">
            <a:alphaModFix/>
          </a:blip>
          <a:stretch>
            <a:fillRect/>
          </a:stretch>
        </p:blipFill>
        <p:spPr>
          <a:xfrm>
            <a:off x="516450" y="885574"/>
            <a:ext cx="3173025" cy="2240425"/>
          </a:xfrm>
          <a:prstGeom prst="rect">
            <a:avLst/>
          </a:prstGeom>
          <a:noFill/>
          <a:ln>
            <a:noFill/>
          </a:ln>
        </p:spPr>
      </p:pic>
      <p:pic>
        <p:nvPicPr>
          <p:cNvPr id="430" name="Google Shape;430;p26"/>
          <p:cNvPicPr preferRelativeResize="0"/>
          <p:nvPr/>
        </p:nvPicPr>
        <p:blipFill>
          <a:blip r:embed="rId6">
            <a:alphaModFix/>
          </a:blip>
          <a:stretch>
            <a:fillRect/>
          </a:stretch>
        </p:blipFill>
        <p:spPr>
          <a:xfrm>
            <a:off x="4608600" y="914600"/>
            <a:ext cx="4246451" cy="239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7"/>
          <p:cNvSpPr txBox="1"/>
          <p:nvPr>
            <p:ph idx="4294967295" type="title"/>
          </p:nvPr>
        </p:nvSpPr>
        <p:spPr>
          <a:xfrm>
            <a:off x="846900" y="60125"/>
            <a:ext cx="7450200" cy="60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91"/>
              <a:buNone/>
            </a:pPr>
            <a:r>
              <a:rPr lang="es" sz="1708">
                <a:solidFill>
                  <a:srgbClr val="000000"/>
                </a:solidFill>
              </a:rPr>
              <a:t>Satisfacción laboral y duración en la empresa de acuerdo a la rotación</a:t>
            </a:r>
            <a:endParaRPr sz="1708">
              <a:solidFill>
                <a:srgbClr val="000000"/>
              </a:solidFill>
            </a:endParaRPr>
          </a:p>
        </p:txBody>
      </p:sp>
      <p:sp>
        <p:nvSpPr>
          <p:cNvPr id="436" name="Google Shape;436;p27"/>
          <p:cNvSpPr txBox="1"/>
          <p:nvPr>
            <p:ph idx="4294967295" type="body"/>
          </p:nvPr>
        </p:nvSpPr>
        <p:spPr>
          <a:xfrm>
            <a:off x="4403525" y="747225"/>
            <a:ext cx="4579800" cy="41859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 sz="1100">
                <a:solidFill>
                  <a:srgbClr val="000000"/>
                </a:solidFill>
                <a:latin typeface="Roboto"/>
                <a:ea typeface="Roboto"/>
                <a:cs typeface="Roboto"/>
                <a:sym typeface="Roboto"/>
              </a:rPr>
              <a:t>Vemos que los empleados que abandonaron la empresa presentan una mayor densidad de valores bajos de satisfacción laboral en comparación con los empleados que se mantuvieron. </a:t>
            </a:r>
            <a:r>
              <a:rPr b="1" lang="es" sz="1100">
                <a:solidFill>
                  <a:srgbClr val="000000"/>
                </a:solidFill>
                <a:latin typeface="Roboto"/>
                <a:ea typeface="Roboto"/>
                <a:cs typeface="Roboto"/>
                <a:sym typeface="Roboto"/>
              </a:rPr>
              <a:t>Esto sugiere que la satisfacción laboral puede ser un factor importante en la decisión de abandonar la empresa.</a:t>
            </a:r>
            <a:endParaRPr b="1" sz="1100">
              <a:solidFill>
                <a:srgbClr val="000000"/>
              </a:solidFill>
              <a:latin typeface="Roboto"/>
              <a:ea typeface="Roboto"/>
              <a:cs typeface="Roboto"/>
              <a:sym typeface="Roboto"/>
            </a:endParaRPr>
          </a:p>
          <a:p>
            <a:pPr indent="0" lvl="0" marL="0" rtl="0" algn="just">
              <a:lnSpc>
                <a:spcPct val="200000"/>
              </a:lnSpc>
              <a:spcBef>
                <a:spcPts val="1200"/>
              </a:spcBef>
              <a:spcAft>
                <a:spcPts val="0"/>
              </a:spcAft>
              <a:buNone/>
            </a:pPr>
            <a:r>
              <a:t/>
            </a:r>
            <a:endParaRPr b="1" sz="1100">
              <a:solidFill>
                <a:srgbClr val="000000"/>
              </a:solidFill>
              <a:latin typeface="Roboto"/>
              <a:ea typeface="Roboto"/>
              <a:cs typeface="Roboto"/>
              <a:sym typeface="Roboto"/>
            </a:endParaRPr>
          </a:p>
          <a:p>
            <a:pPr indent="0" lvl="0" marL="0" rtl="0" algn="just">
              <a:lnSpc>
                <a:spcPct val="200000"/>
              </a:lnSpc>
              <a:spcBef>
                <a:spcPts val="1200"/>
              </a:spcBef>
              <a:spcAft>
                <a:spcPts val="0"/>
              </a:spcAft>
              <a:buNone/>
            </a:pPr>
            <a:r>
              <a:rPr lang="es" sz="1100">
                <a:solidFill>
                  <a:srgbClr val="000000"/>
                </a:solidFill>
                <a:latin typeface="Roboto"/>
                <a:ea typeface="Roboto"/>
                <a:cs typeface="Roboto"/>
                <a:sym typeface="Roboto"/>
              </a:rPr>
              <a:t>Se observa que </a:t>
            </a:r>
            <a:r>
              <a:rPr b="1" lang="es" sz="1100">
                <a:solidFill>
                  <a:srgbClr val="000000"/>
                </a:solidFill>
                <a:latin typeface="Roboto"/>
                <a:ea typeface="Roboto"/>
                <a:cs typeface="Roboto"/>
                <a:sym typeface="Roboto"/>
              </a:rPr>
              <a:t>la tasa de abandono es más alta en los primeros años de trabajo (1-5 años), </a:t>
            </a:r>
            <a:r>
              <a:rPr lang="es" sz="1100">
                <a:solidFill>
                  <a:srgbClr val="000000"/>
                </a:solidFill>
                <a:latin typeface="Roboto"/>
                <a:ea typeface="Roboto"/>
                <a:cs typeface="Roboto"/>
                <a:sym typeface="Roboto"/>
              </a:rPr>
              <a:t>y luego disminuye a medida que los empleados permanecen más tiempo en la empresa. Los empleados que han estado en la empresa durante más de 10 años tienen la tasa de abandono más baja.</a:t>
            </a:r>
            <a:endParaRPr sz="1100">
              <a:solidFill>
                <a:srgbClr val="000000"/>
              </a:solidFill>
              <a:latin typeface="Roboto"/>
              <a:ea typeface="Roboto"/>
              <a:cs typeface="Roboto"/>
              <a:sym typeface="Roboto"/>
            </a:endParaRPr>
          </a:p>
          <a:p>
            <a:pPr indent="0" lvl="0" marL="0" rtl="0" algn="just">
              <a:lnSpc>
                <a:spcPct val="200000"/>
              </a:lnSpc>
              <a:spcBef>
                <a:spcPts val="1200"/>
              </a:spcBef>
              <a:spcAft>
                <a:spcPts val="1200"/>
              </a:spcAft>
              <a:buNone/>
            </a:pPr>
            <a:r>
              <a:t/>
            </a:r>
            <a:endParaRPr b="1" sz="1100">
              <a:solidFill>
                <a:srgbClr val="000000"/>
              </a:solidFill>
              <a:latin typeface="Roboto"/>
              <a:ea typeface="Roboto"/>
              <a:cs typeface="Roboto"/>
              <a:sym typeface="Roboto"/>
            </a:endParaRPr>
          </a:p>
        </p:txBody>
      </p:sp>
      <p:pic>
        <p:nvPicPr>
          <p:cNvPr id="437" name="Google Shape;437;p27"/>
          <p:cNvPicPr preferRelativeResize="0"/>
          <p:nvPr/>
        </p:nvPicPr>
        <p:blipFill>
          <a:blip r:embed="rId3">
            <a:alphaModFix/>
          </a:blip>
          <a:stretch>
            <a:fillRect/>
          </a:stretch>
        </p:blipFill>
        <p:spPr>
          <a:xfrm>
            <a:off x="0" y="697250"/>
            <a:ext cx="4245500" cy="2017775"/>
          </a:xfrm>
          <a:prstGeom prst="rect">
            <a:avLst/>
          </a:prstGeom>
          <a:noFill/>
          <a:ln>
            <a:noFill/>
          </a:ln>
        </p:spPr>
      </p:pic>
      <p:pic>
        <p:nvPicPr>
          <p:cNvPr id="438" name="Google Shape;438;p27"/>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439" name="Google Shape;439;p27"/>
          <p:cNvGrpSpPr/>
          <p:nvPr/>
        </p:nvGrpSpPr>
        <p:grpSpPr>
          <a:xfrm>
            <a:off x="-181625" y="60113"/>
            <a:ext cx="1080900" cy="416238"/>
            <a:chOff x="246400" y="-12"/>
            <a:chExt cx="1080900" cy="416238"/>
          </a:xfrm>
        </p:grpSpPr>
        <p:pic>
          <p:nvPicPr>
            <p:cNvPr id="440" name="Google Shape;440;p27"/>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441" name="Google Shape;441;p27"/>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pic>
        <p:nvPicPr>
          <p:cNvPr id="442" name="Google Shape;442;p27"/>
          <p:cNvPicPr preferRelativeResize="0"/>
          <p:nvPr/>
        </p:nvPicPr>
        <p:blipFill>
          <a:blip r:embed="rId6">
            <a:alphaModFix/>
          </a:blip>
          <a:stretch>
            <a:fillRect/>
          </a:stretch>
        </p:blipFill>
        <p:spPr>
          <a:xfrm>
            <a:off x="498200" y="2851925"/>
            <a:ext cx="3249100" cy="221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8"/>
          <p:cNvSpPr txBox="1"/>
          <p:nvPr>
            <p:ph idx="4294967295" type="title"/>
          </p:nvPr>
        </p:nvSpPr>
        <p:spPr>
          <a:xfrm>
            <a:off x="1056750" y="192725"/>
            <a:ext cx="7030500" cy="60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solidFill>
                  <a:srgbClr val="000000"/>
                </a:solidFill>
              </a:rPr>
              <a:t>Correlación de variables</a:t>
            </a:r>
            <a:endParaRPr>
              <a:solidFill>
                <a:srgbClr val="000000"/>
              </a:solidFill>
            </a:endParaRPr>
          </a:p>
        </p:txBody>
      </p:sp>
      <p:sp>
        <p:nvSpPr>
          <p:cNvPr id="448" name="Google Shape;448;p28"/>
          <p:cNvSpPr txBox="1"/>
          <p:nvPr>
            <p:ph idx="4294967295" type="body"/>
          </p:nvPr>
        </p:nvSpPr>
        <p:spPr>
          <a:xfrm>
            <a:off x="3402400" y="957600"/>
            <a:ext cx="5741700" cy="3975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i="1" lang="es" sz="1000">
                <a:solidFill>
                  <a:srgbClr val="000000"/>
                </a:solidFill>
                <a:latin typeface="Roboto"/>
                <a:ea typeface="Roboto"/>
                <a:cs typeface="Roboto"/>
                <a:sym typeface="Roboto"/>
              </a:rPr>
              <a:t>Las correlaciones identificadas pueden estar indicando que:</a:t>
            </a:r>
            <a:endParaRPr i="1" sz="1000">
              <a:solidFill>
                <a:srgbClr val="000000"/>
              </a:solidFill>
              <a:latin typeface="Roboto"/>
              <a:ea typeface="Roboto"/>
              <a:cs typeface="Roboto"/>
              <a:sym typeface="Roboto"/>
            </a:endParaRPr>
          </a:p>
          <a:p>
            <a:pPr indent="-292100" lvl="0" marL="457200" rtl="0" algn="just">
              <a:lnSpc>
                <a:spcPct val="150000"/>
              </a:lnSpc>
              <a:spcBef>
                <a:spcPts val="1200"/>
              </a:spcBef>
              <a:spcAft>
                <a:spcPts val="0"/>
              </a:spcAft>
              <a:buClr>
                <a:srgbClr val="000000"/>
              </a:buClr>
              <a:buSzPts val="1000"/>
              <a:buFont typeface="Roboto"/>
              <a:buChar char="●"/>
            </a:pPr>
            <a:r>
              <a:rPr lang="es" sz="1000">
                <a:solidFill>
                  <a:srgbClr val="000000"/>
                </a:solidFill>
                <a:latin typeface="Roboto"/>
                <a:ea typeface="Roboto"/>
                <a:cs typeface="Roboto"/>
                <a:sym typeface="Roboto"/>
              </a:rPr>
              <a:t>los empleados tienden a permanecer más tiempo en la empresa cuando están </a:t>
            </a:r>
            <a:r>
              <a:rPr b="1" lang="es" sz="1000">
                <a:solidFill>
                  <a:srgbClr val="000000"/>
                </a:solidFill>
                <a:latin typeface="Roboto"/>
                <a:ea typeface="Roboto"/>
                <a:cs typeface="Roboto"/>
                <a:sym typeface="Roboto"/>
              </a:rPr>
              <a:t>satisfechos con su puesto</a:t>
            </a:r>
            <a:r>
              <a:rPr lang="es" sz="1000">
                <a:solidFill>
                  <a:srgbClr val="000000"/>
                </a:solidFill>
                <a:latin typeface="Roboto"/>
                <a:ea typeface="Roboto"/>
                <a:cs typeface="Roboto"/>
                <a:sym typeface="Roboto"/>
              </a:rPr>
              <a:t> y tienen una </a:t>
            </a:r>
            <a:r>
              <a:rPr b="1" lang="es" sz="1000">
                <a:solidFill>
                  <a:srgbClr val="000000"/>
                </a:solidFill>
                <a:latin typeface="Roboto"/>
                <a:ea typeface="Roboto"/>
                <a:cs typeface="Roboto"/>
                <a:sym typeface="Roboto"/>
              </a:rPr>
              <a:t>buena relación con su gerente</a:t>
            </a:r>
            <a:r>
              <a:rPr lang="es" sz="1000">
                <a:solidFill>
                  <a:srgbClr val="000000"/>
                </a:solidFill>
                <a:latin typeface="Roboto"/>
                <a:ea typeface="Roboto"/>
                <a:cs typeface="Roboto"/>
                <a:sym typeface="Roboto"/>
              </a:rPr>
              <a:t>.</a:t>
            </a:r>
            <a:endParaRPr sz="1000">
              <a:solidFill>
                <a:srgbClr val="000000"/>
              </a:solidFill>
              <a:latin typeface="Roboto"/>
              <a:ea typeface="Roboto"/>
              <a:cs typeface="Roboto"/>
              <a:sym typeface="Roboto"/>
            </a:endParaRPr>
          </a:p>
          <a:p>
            <a:pPr indent="-292100" lvl="0" marL="457200" rtl="0" algn="just">
              <a:lnSpc>
                <a:spcPct val="150000"/>
              </a:lnSpc>
              <a:spcBef>
                <a:spcPts val="0"/>
              </a:spcBef>
              <a:spcAft>
                <a:spcPts val="0"/>
              </a:spcAft>
              <a:buClr>
                <a:srgbClr val="000000"/>
              </a:buClr>
              <a:buSzPts val="1000"/>
              <a:buFont typeface="Roboto"/>
              <a:buChar char="●"/>
            </a:pPr>
            <a:r>
              <a:rPr b="1" lang="es" sz="1000">
                <a:solidFill>
                  <a:srgbClr val="000000"/>
                </a:solidFill>
                <a:latin typeface="Roboto"/>
                <a:ea typeface="Roboto"/>
                <a:cs typeface="Roboto"/>
                <a:sym typeface="Roboto"/>
              </a:rPr>
              <a:t>escalar de posición</a:t>
            </a:r>
            <a:r>
              <a:rPr lang="es" sz="1000">
                <a:solidFill>
                  <a:srgbClr val="000000"/>
                </a:solidFill>
                <a:latin typeface="Roboto"/>
                <a:ea typeface="Roboto"/>
                <a:cs typeface="Roboto"/>
                <a:sym typeface="Roboto"/>
              </a:rPr>
              <a:t> o crecer profesionalmente dentro de la empresa influye en la decisión de los trabajadores de seguir siendo parte de IBM.</a:t>
            </a:r>
            <a:endParaRPr sz="1000">
              <a:solidFill>
                <a:srgbClr val="000000"/>
              </a:solidFill>
              <a:latin typeface="Roboto"/>
              <a:ea typeface="Roboto"/>
              <a:cs typeface="Roboto"/>
              <a:sym typeface="Roboto"/>
            </a:endParaRPr>
          </a:p>
          <a:p>
            <a:pPr indent="-292100" lvl="0" marL="457200" rtl="0" algn="just">
              <a:lnSpc>
                <a:spcPct val="150000"/>
              </a:lnSpc>
              <a:spcBef>
                <a:spcPts val="0"/>
              </a:spcBef>
              <a:spcAft>
                <a:spcPts val="0"/>
              </a:spcAft>
              <a:buClr>
                <a:srgbClr val="000000"/>
              </a:buClr>
              <a:buSzPts val="1000"/>
              <a:buFont typeface="Roboto"/>
              <a:buChar char="●"/>
            </a:pPr>
            <a:r>
              <a:rPr lang="es" sz="1000">
                <a:solidFill>
                  <a:srgbClr val="000000"/>
                </a:solidFill>
                <a:latin typeface="Roboto"/>
                <a:ea typeface="Roboto"/>
                <a:cs typeface="Roboto"/>
                <a:sym typeface="Roboto"/>
              </a:rPr>
              <a:t>los empleados casados tienden a tener un nivel de opciones sobre acciones más bajo en comparación con los solteros.</a:t>
            </a:r>
            <a:endParaRPr sz="1000">
              <a:solidFill>
                <a:srgbClr val="000000"/>
              </a:solidFill>
              <a:latin typeface="Roboto"/>
              <a:ea typeface="Roboto"/>
              <a:cs typeface="Roboto"/>
              <a:sym typeface="Roboto"/>
            </a:endParaRPr>
          </a:p>
          <a:p>
            <a:pPr indent="-292100" lvl="0" marL="457200" rtl="0" algn="just">
              <a:lnSpc>
                <a:spcPct val="150000"/>
              </a:lnSpc>
              <a:spcBef>
                <a:spcPts val="0"/>
              </a:spcBef>
              <a:spcAft>
                <a:spcPts val="0"/>
              </a:spcAft>
              <a:buClr>
                <a:srgbClr val="000000"/>
              </a:buClr>
              <a:buSzPts val="1000"/>
              <a:buFont typeface="Roboto"/>
              <a:buChar char="●"/>
            </a:pPr>
            <a:r>
              <a:rPr lang="es" sz="1000">
                <a:solidFill>
                  <a:srgbClr val="000000"/>
                </a:solidFill>
                <a:latin typeface="Roboto"/>
                <a:ea typeface="Roboto"/>
                <a:cs typeface="Roboto"/>
                <a:sym typeface="Roboto"/>
              </a:rPr>
              <a:t>los empleados que </a:t>
            </a:r>
            <a:r>
              <a:rPr b="1" lang="es" sz="1000">
                <a:solidFill>
                  <a:srgbClr val="000000"/>
                </a:solidFill>
                <a:latin typeface="Roboto"/>
                <a:ea typeface="Roboto"/>
                <a:cs typeface="Roboto"/>
                <a:sym typeface="Roboto"/>
              </a:rPr>
              <a:t>reciben aumentos salariales tienen un rendimiento calificado como alto</a:t>
            </a:r>
            <a:r>
              <a:rPr lang="es" sz="1000">
                <a:solidFill>
                  <a:srgbClr val="000000"/>
                </a:solidFill>
                <a:latin typeface="Roboto"/>
                <a:ea typeface="Roboto"/>
                <a:cs typeface="Roboto"/>
                <a:sym typeface="Roboto"/>
              </a:rPr>
              <a:t>.</a:t>
            </a:r>
            <a:endParaRPr sz="1000">
              <a:solidFill>
                <a:srgbClr val="000000"/>
              </a:solidFill>
              <a:latin typeface="Roboto"/>
              <a:ea typeface="Roboto"/>
              <a:cs typeface="Roboto"/>
              <a:sym typeface="Roboto"/>
            </a:endParaRPr>
          </a:p>
          <a:p>
            <a:pPr indent="-292100" lvl="0" marL="457200" rtl="0" algn="just">
              <a:lnSpc>
                <a:spcPct val="150000"/>
              </a:lnSpc>
              <a:spcBef>
                <a:spcPts val="0"/>
              </a:spcBef>
              <a:spcAft>
                <a:spcPts val="0"/>
              </a:spcAft>
              <a:buClr>
                <a:srgbClr val="000000"/>
              </a:buClr>
              <a:buSzPts val="1000"/>
              <a:buFont typeface="Roboto"/>
              <a:buChar char="●"/>
            </a:pPr>
            <a:r>
              <a:rPr lang="es" sz="1000">
                <a:solidFill>
                  <a:srgbClr val="000000"/>
                </a:solidFill>
                <a:latin typeface="Roboto"/>
                <a:ea typeface="Roboto"/>
                <a:cs typeface="Roboto"/>
                <a:sym typeface="Roboto"/>
              </a:rPr>
              <a:t>a medida que los empleados acumulan más años de experiencia laboral, es más probable que alcancen niveles de empleo más altos, lo que a su vez se asocia con un mayor ingreso mensual. Esto puede generar un </a:t>
            </a:r>
            <a:r>
              <a:rPr b="1" lang="es" sz="1000">
                <a:solidFill>
                  <a:srgbClr val="000000"/>
                </a:solidFill>
                <a:latin typeface="Roboto"/>
                <a:ea typeface="Roboto"/>
                <a:cs typeface="Roboto"/>
                <a:sym typeface="Roboto"/>
              </a:rPr>
              <a:t>sentido de estabilidad y perspectivas de avance,</a:t>
            </a:r>
            <a:r>
              <a:rPr lang="es" sz="1000">
                <a:solidFill>
                  <a:srgbClr val="000000"/>
                </a:solidFill>
                <a:latin typeface="Roboto"/>
                <a:ea typeface="Roboto"/>
                <a:cs typeface="Roboto"/>
                <a:sym typeface="Roboto"/>
              </a:rPr>
              <a:t> además podrían sentir que se les reconoce y recompensa económicamente por su experiencia, lo que podría influir en la decisión de los empleados de quedarse en la empresa.</a:t>
            </a:r>
            <a:endParaRPr sz="1000">
              <a:solidFill>
                <a:srgbClr val="000000"/>
              </a:solidFill>
              <a:latin typeface="Roboto"/>
              <a:ea typeface="Roboto"/>
              <a:cs typeface="Roboto"/>
              <a:sym typeface="Roboto"/>
            </a:endParaRPr>
          </a:p>
          <a:p>
            <a:pPr indent="0" lvl="0" marL="0" rtl="0" algn="just">
              <a:lnSpc>
                <a:spcPct val="150000"/>
              </a:lnSpc>
              <a:spcBef>
                <a:spcPts val="1200"/>
              </a:spcBef>
              <a:spcAft>
                <a:spcPts val="0"/>
              </a:spcAft>
              <a:buNone/>
            </a:pPr>
            <a:r>
              <a:t/>
            </a:r>
            <a:endParaRPr sz="1000">
              <a:solidFill>
                <a:srgbClr val="000000"/>
              </a:solidFill>
              <a:latin typeface="Roboto"/>
              <a:ea typeface="Roboto"/>
              <a:cs typeface="Roboto"/>
              <a:sym typeface="Roboto"/>
            </a:endParaRPr>
          </a:p>
          <a:p>
            <a:pPr indent="0" lvl="0" marL="0" rtl="0" algn="just">
              <a:lnSpc>
                <a:spcPct val="150000"/>
              </a:lnSpc>
              <a:spcBef>
                <a:spcPts val="1200"/>
              </a:spcBef>
              <a:spcAft>
                <a:spcPts val="0"/>
              </a:spcAft>
              <a:buNone/>
            </a:pPr>
            <a:r>
              <a:t/>
            </a:r>
            <a:endParaRPr sz="1000">
              <a:solidFill>
                <a:srgbClr val="000000"/>
              </a:solidFill>
              <a:latin typeface="Roboto"/>
              <a:ea typeface="Roboto"/>
              <a:cs typeface="Roboto"/>
              <a:sym typeface="Roboto"/>
            </a:endParaRPr>
          </a:p>
          <a:p>
            <a:pPr indent="0" lvl="0" marL="0" rtl="0" algn="just">
              <a:lnSpc>
                <a:spcPct val="150000"/>
              </a:lnSpc>
              <a:spcBef>
                <a:spcPts val="1200"/>
              </a:spcBef>
              <a:spcAft>
                <a:spcPts val="0"/>
              </a:spcAft>
              <a:buNone/>
            </a:pPr>
            <a:r>
              <a:t/>
            </a:r>
            <a:endParaRPr sz="1000">
              <a:solidFill>
                <a:srgbClr val="000000"/>
              </a:solidFill>
              <a:latin typeface="Roboto"/>
              <a:ea typeface="Roboto"/>
              <a:cs typeface="Roboto"/>
              <a:sym typeface="Roboto"/>
            </a:endParaRPr>
          </a:p>
          <a:p>
            <a:pPr indent="0" lvl="0" marL="0" rtl="0" algn="just">
              <a:lnSpc>
                <a:spcPct val="150000"/>
              </a:lnSpc>
              <a:spcBef>
                <a:spcPts val="1200"/>
              </a:spcBef>
              <a:spcAft>
                <a:spcPts val="0"/>
              </a:spcAft>
              <a:buNone/>
            </a:pPr>
            <a:r>
              <a:t/>
            </a:r>
            <a:endParaRPr sz="1000">
              <a:solidFill>
                <a:srgbClr val="000000"/>
              </a:solidFill>
              <a:latin typeface="Roboto"/>
              <a:ea typeface="Roboto"/>
              <a:cs typeface="Roboto"/>
              <a:sym typeface="Roboto"/>
            </a:endParaRPr>
          </a:p>
          <a:p>
            <a:pPr indent="0" lvl="0" marL="0" rtl="0" algn="just">
              <a:lnSpc>
                <a:spcPct val="150000"/>
              </a:lnSpc>
              <a:spcBef>
                <a:spcPts val="1200"/>
              </a:spcBef>
              <a:spcAft>
                <a:spcPts val="1200"/>
              </a:spcAft>
              <a:buNone/>
            </a:pPr>
            <a:r>
              <a:t/>
            </a:r>
            <a:endParaRPr sz="1000">
              <a:solidFill>
                <a:srgbClr val="000000"/>
              </a:solidFill>
              <a:latin typeface="Roboto"/>
              <a:ea typeface="Roboto"/>
              <a:cs typeface="Roboto"/>
              <a:sym typeface="Roboto"/>
            </a:endParaRPr>
          </a:p>
        </p:txBody>
      </p:sp>
      <p:pic>
        <p:nvPicPr>
          <p:cNvPr id="449" name="Google Shape;449;p28"/>
          <p:cNvPicPr preferRelativeResize="0"/>
          <p:nvPr/>
        </p:nvPicPr>
        <p:blipFill>
          <a:blip r:embed="rId3">
            <a:alphaModFix/>
          </a:blip>
          <a:stretch>
            <a:fillRect/>
          </a:stretch>
        </p:blipFill>
        <p:spPr>
          <a:xfrm>
            <a:off x="217500" y="1323950"/>
            <a:ext cx="2968125" cy="2495600"/>
          </a:xfrm>
          <a:prstGeom prst="rect">
            <a:avLst/>
          </a:prstGeom>
          <a:noFill/>
          <a:ln cap="flat" cmpd="sng" w="9525">
            <a:solidFill>
              <a:srgbClr val="FF9900"/>
            </a:solidFill>
            <a:prstDash val="solid"/>
            <a:round/>
            <a:headEnd len="sm" w="sm" type="none"/>
            <a:tailEnd len="sm" w="sm" type="none"/>
          </a:ln>
        </p:spPr>
      </p:pic>
      <p:pic>
        <p:nvPicPr>
          <p:cNvPr id="450" name="Google Shape;450;p28"/>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451" name="Google Shape;451;p28"/>
          <p:cNvGrpSpPr/>
          <p:nvPr/>
        </p:nvGrpSpPr>
        <p:grpSpPr>
          <a:xfrm>
            <a:off x="-181625" y="60113"/>
            <a:ext cx="1080900" cy="416238"/>
            <a:chOff x="246400" y="-12"/>
            <a:chExt cx="1080900" cy="416238"/>
          </a:xfrm>
        </p:grpSpPr>
        <p:pic>
          <p:nvPicPr>
            <p:cNvPr id="452" name="Google Shape;452;p28"/>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453" name="Google Shape;453;p28"/>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9"/>
          <p:cNvSpPr txBox="1"/>
          <p:nvPr>
            <p:ph idx="4294967295" type="title"/>
          </p:nvPr>
        </p:nvSpPr>
        <p:spPr>
          <a:xfrm>
            <a:off x="1328575" y="549975"/>
            <a:ext cx="7642800" cy="470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49009"/>
              <a:buNone/>
            </a:pPr>
            <a:r>
              <a:rPr lang="es" sz="2020">
                <a:solidFill>
                  <a:srgbClr val="000000"/>
                </a:solidFill>
              </a:rPr>
              <a:t>Conclusiones y Recomendaciones post análisis exploratorio</a:t>
            </a:r>
            <a:endParaRPr sz="2020">
              <a:solidFill>
                <a:srgbClr val="000000"/>
              </a:solidFill>
            </a:endParaRPr>
          </a:p>
        </p:txBody>
      </p:sp>
      <p:sp>
        <p:nvSpPr>
          <p:cNvPr id="459" name="Google Shape;459;p29"/>
          <p:cNvSpPr txBox="1"/>
          <p:nvPr>
            <p:ph idx="4294967295" type="body"/>
          </p:nvPr>
        </p:nvSpPr>
        <p:spPr>
          <a:xfrm>
            <a:off x="79050" y="1168000"/>
            <a:ext cx="8985900" cy="3663600"/>
          </a:xfrm>
          <a:prstGeom prst="rect">
            <a:avLst/>
          </a:prstGeom>
        </p:spPr>
        <p:txBody>
          <a:bodyPr anchorCtr="0" anchor="t" bIns="91425" lIns="91425" spcFirstLastPara="1" rIns="91425" wrap="square" tIns="91425">
            <a:normAutofit/>
          </a:bodyPr>
          <a:lstStyle/>
          <a:p>
            <a:pPr indent="-304800" lvl="0" marL="457200" rtl="0" algn="just">
              <a:lnSpc>
                <a:spcPct val="150000"/>
              </a:lnSpc>
              <a:spcBef>
                <a:spcPts val="1000"/>
              </a:spcBef>
              <a:spcAft>
                <a:spcPts val="0"/>
              </a:spcAft>
              <a:buClr>
                <a:srgbClr val="000000"/>
              </a:buClr>
              <a:buSzPts val="1200"/>
              <a:buFont typeface="Roboto"/>
              <a:buChar char="●"/>
            </a:pPr>
            <a:r>
              <a:rPr lang="es" sz="1200">
                <a:solidFill>
                  <a:srgbClr val="000000"/>
                </a:solidFill>
                <a:latin typeface="Roboto"/>
                <a:ea typeface="Roboto"/>
                <a:cs typeface="Roboto"/>
                <a:sym typeface="Roboto"/>
              </a:rPr>
              <a:t>La edad y la satisfacción laboral parecen ser factores importantes en la rotación de empleados. Los empleados más jóvenes y los que tienen niveles más bajos de satisfacción laboral tienden a abandonar la empresa con más frecuencia. Por lo tanto, </a:t>
            </a:r>
            <a:r>
              <a:rPr b="1" lang="es" sz="1200">
                <a:solidFill>
                  <a:srgbClr val="000000"/>
                </a:solidFill>
                <a:latin typeface="Roboto"/>
                <a:ea typeface="Roboto"/>
                <a:cs typeface="Roboto"/>
                <a:sym typeface="Roboto"/>
              </a:rPr>
              <a:t>se recomienda que la empresa se centre en mejorar factores que influyen en la satisfacción laboral y las oportunidades de desarrollo para los empleados jóvenes.</a:t>
            </a:r>
            <a:endParaRPr b="1" sz="1200">
              <a:solidFill>
                <a:srgbClr val="000000"/>
              </a:solidFill>
              <a:latin typeface="Roboto"/>
              <a:ea typeface="Roboto"/>
              <a:cs typeface="Roboto"/>
              <a:sym typeface="Roboto"/>
            </a:endParaRPr>
          </a:p>
          <a:p>
            <a:pPr indent="-304800" lvl="0" marL="457200" rtl="0" algn="just">
              <a:lnSpc>
                <a:spcPct val="150000"/>
              </a:lnSpc>
              <a:spcBef>
                <a:spcPts val="0"/>
              </a:spcBef>
              <a:spcAft>
                <a:spcPts val="0"/>
              </a:spcAft>
              <a:buClr>
                <a:srgbClr val="000000"/>
              </a:buClr>
              <a:buSzPts val="1200"/>
              <a:buFont typeface="Roboto"/>
              <a:buChar char="●"/>
            </a:pPr>
            <a:r>
              <a:rPr b="1" lang="es" sz="1200">
                <a:solidFill>
                  <a:srgbClr val="000000"/>
                </a:solidFill>
                <a:latin typeface="Roboto"/>
                <a:ea typeface="Roboto"/>
                <a:cs typeface="Roboto"/>
                <a:sym typeface="Roboto"/>
              </a:rPr>
              <a:t>Se recomienda a la empresa que analice más detenidamente los problemas específicos en los departamentos con tasas de rotación más altas </a:t>
            </a:r>
            <a:r>
              <a:rPr lang="es" sz="1200">
                <a:solidFill>
                  <a:srgbClr val="000000"/>
                </a:solidFill>
                <a:latin typeface="Roboto"/>
                <a:ea typeface="Roboto"/>
                <a:cs typeface="Roboto"/>
                <a:sym typeface="Roboto"/>
              </a:rPr>
              <a:t>y tome medidas para abordarlos.</a:t>
            </a:r>
            <a:endParaRPr sz="1200">
              <a:solidFill>
                <a:srgbClr val="000000"/>
              </a:solidFill>
              <a:latin typeface="Roboto"/>
              <a:ea typeface="Roboto"/>
              <a:cs typeface="Roboto"/>
              <a:sym typeface="Roboto"/>
            </a:endParaRPr>
          </a:p>
          <a:p>
            <a:pPr indent="-304800" lvl="0" marL="457200" rtl="0" algn="just">
              <a:lnSpc>
                <a:spcPct val="150000"/>
              </a:lnSpc>
              <a:spcBef>
                <a:spcPts val="0"/>
              </a:spcBef>
              <a:spcAft>
                <a:spcPts val="0"/>
              </a:spcAft>
              <a:buClr>
                <a:srgbClr val="000000"/>
              </a:buClr>
              <a:buSzPts val="1200"/>
              <a:buFont typeface="Roboto"/>
              <a:buChar char="●"/>
            </a:pPr>
            <a:r>
              <a:rPr lang="es" sz="1200">
                <a:solidFill>
                  <a:srgbClr val="000000"/>
                </a:solidFill>
                <a:latin typeface="Roboto"/>
                <a:ea typeface="Roboto"/>
                <a:cs typeface="Roboto"/>
                <a:sym typeface="Roboto"/>
              </a:rPr>
              <a:t>Se observa que la tasa de abandono es más alta en los primeros años (1-5 años) de trabajo, por lo tanto, </a:t>
            </a:r>
            <a:r>
              <a:rPr b="1" lang="es" sz="1200">
                <a:solidFill>
                  <a:srgbClr val="000000"/>
                </a:solidFill>
                <a:latin typeface="Roboto"/>
                <a:ea typeface="Roboto"/>
                <a:cs typeface="Roboto"/>
                <a:sym typeface="Roboto"/>
              </a:rPr>
              <a:t>se recomienda a la empresa que preste especial atención a la retención de los empleados durante los primeros años de su empleo, mediante la implementación de programas de capacitación y desarrollo.</a:t>
            </a:r>
            <a:endParaRPr b="1" sz="1200">
              <a:solidFill>
                <a:srgbClr val="000000"/>
              </a:solidFill>
              <a:latin typeface="Roboto"/>
              <a:ea typeface="Roboto"/>
              <a:cs typeface="Roboto"/>
              <a:sym typeface="Roboto"/>
            </a:endParaRPr>
          </a:p>
          <a:p>
            <a:pPr indent="-304800" lvl="0" marL="457200" rtl="0" algn="just">
              <a:lnSpc>
                <a:spcPct val="150000"/>
              </a:lnSpc>
              <a:spcBef>
                <a:spcPts val="0"/>
              </a:spcBef>
              <a:spcAft>
                <a:spcPts val="0"/>
              </a:spcAft>
              <a:buClr>
                <a:srgbClr val="000000"/>
              </a:buClr>
              <a:buSzPts val="1200"/>
              <a:buFont typeface="Roboto"/>
              <a:buChar char="●"/>
            </a:pPr>
            <a:r>
              <a:rPr lang="es" sz="1200">
                <a:solidFill>
                  <a:srgbClr val="000000"/>
                </a:solidFill>
                <a:latin typeface="Roboto"/>
                <a:ea typeface="Roboto"/>
                <a:cs typeface="Roboto"/>
                <a:sym typeface="Roboto"/>
              </a:rPr>
              <a:t>Es fundamental para una empresa mantener a empleados con niveles de educación como licenciaturas o maestrías, ya que estos profesionales suelen aportar un alto valor a la organización. P</a:t>
            </a:r>
            <a:r>
              <a:rPr b="1" lang="es" sz="1200">
                <a:solidFill>
                  <a:srgbClr val="000000"/>
                </a:solidFill>
                <a:latin typeface="Roboto"/>
                <a:ea typeface="Roboto"/>
                <a:cs typeface="Roboto"/>
                <a:sym typeface="Roboto"/>
              </a:rPr>
              <a:t>ara fomentar su retención, es necesario revisar y mejorar los beneficios y oportunidades que se les ofrecen.</a:t>
            </a:r>
            <a:endParaRPr b="1" sz="1200">
              <a:solidFill>
                <a:srgbClr val="000000"/>
              </a:solidFill>
              <a:latin typeface="Roboto"/>
              <a:ea typeface="Roboto"/>
              <a:cs typeface="Roboto"/>
              <a:sym typeface="Roboto"/>
            </a:endParaRPr>
          </a:p>
        </p:txBody>
      </p:sp>
      <p:pic>
        <p:nvPicPr>
          <p:cNvPr id="460" name="Google Shape;460;p29"/>
          <p:cNvPicPr preferRelativeResize="0"/>
          <p:nvPr/>
        </p:nvPicPr>
        <p:blipFill rotWithShape="1">
          <a:blip r:embed="rId3">
            <a:alphaModFix/>
          </a:blip>
          <a:srcRect b="28091" l="27059" r="26675" t="27836"/>
          <a:stretch/>
        </p:blipFill>
        <p:spPr>
          <a:xfrm>
            <a:off x="740600" y="307125"/>
            <a:ext cx="718548" cy="684525"/>
          </a:xfrm>
          <a:prstGeom prst="rect">
            <a:avLst/>
          </a:prstGeom>
          <a:noFill/>
          <a:ln>
            <a:noFill/>
          </a:ln>
        </p:spPr>
      </p:pic>
      <p:pic>
        <p:nvPicPr>
          <p:cNvPr id="461" name="Google Shape;461;p29"/>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462" name="Google Shape;462;p29"/>
          <p:cNvGrpSpPr/>
          <p:nvPr/>
        </p:nvGrpSpPr>
        <p:grpSpPr>
          <a:xfrm>
            <a:off x="-181625" y="60113"/>
            <a:ext cx="1080900" cy="416238"/>
            <a:chOff x="246400" y="-12"/>
            <a:chExt cx="1080900" cy="416238"/>
          </a:xfrm>
        </p:grpSpPr>
        <p:pic>
          <p:nvPicPr>
            <p:cNvPr id="463" name="Google Shape;463;p29"/>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464" name="Google Shape;464;p29"/>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30"/>
          <p:cNvPicPr preferRelativeResize="0"/>
          <p:nvPr/>
        </p:nvPicPr>
        <p:blipFill rotWithShape="1">
          <a:blip r:embed="rId3">
            <a:alphaModFix/>
          </a:blip>
          <a:srcRect b="0" l="6664" r="0" t="0"/>
          <a:stretch/>
        </p:blipFill>
        <p:spPr>
          <a:xfrm>
            <a:off x="0" y="0"/>
            <a:ext cx="9143998" cy="5143501"/>
          </a:xfrm>
          <a:prstGeom prst="rect">
            <a:avLst/>
          </a:prstGeom>
          <a:noFill/>
          <a:ln>
            <a:noFill/>
          </a:ln>
        </p:spPr>
      </p:pic>
      <p:pic>
        <p:nvPicPr>
          <p:cNvPr id="470" name="Google Shape;470;p30"/>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471" name="Google Shape;471;p30"/>
          <p:cNvGrpSpPr/>
          <p:nvPr/>
        </p:nvGrpSpPr>
        <p:grpSpPr>
          <a:xfrm>
            <a:off x="-181625" y="60113"/>
            <a:ext cx="1080900" cy="416238"/>
            <a:chOff x="246400" y="-12"/>
            <a:chExt cx="1080900" cy="416238"/>
          </a:xfrm>
        </p:grpSpPr>
        <p:pic>
          <p:nvPicPr>
            <p:cNvPr id="472" name="Google Shape;472;p30"/>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473" name="Google Shape;473;p30"/>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
        <p:nvSpPr>
          <p:cNvPr id="474" name="Google Shape;474;p30"/>
          <p:cNvSpPr txBox="1"/>
          <p:nvPr>
            <p:ph idx="4294967295" type="title"/>
          </p:nvPr>
        </p:nvSpPr>
        <p:spPr>
          <a:xfrm>
            <a:off x="1449450" y="4278825"/>
            <a:ext cx="6245100" cy="49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s" sz="2020">
                <a:solidFill>
                  <a:srgbClr val="000000"/>
                </a:solidFill>
              </a:rPr>
              <a:t>Feature Selection y Feature Engineering</a:t>
            </a:r>
            <a:endParaRPr sz="2020">
              <a:solidFill>
                <a:srgbClr val="000000"/>
              </a:solidFill>
            </a:endParaRPr>
          </a:p>
        </p:txBody>
      </p:sp>
      <p:sp>
        <p:nvSpPr>
          <p:cNvPr id="475" name="Google Shape;475;p30"/>
          <p:cNvSpPr txBox="1"/>
          <p:nvPr/>
        </p:nvSpPr>
        <p:spPr>
          <a:xfrm>
            <a:off x="0" y="3697250"/>
            <a:ext cx="2343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u="sng">
                <a:solidFill>
                  <a:srgbClr val="4A86E8"/>
                </a:solidFill>
                <a:latin typeface="Nunito"/>
                <a:ea typeface="Nunito"/>
                <a:cs typeface="Nunito"/>
                <a:sym typeface="Nunito"/>
                <a:hlinkClick r:id="rId6">
                  <a:extLst>
                    <a:ext uri="{A12FA001-AC4F-418D-AE19-62706E023703}">
                      <ahyp:hlinkClr val="tx"/>
                    </a:ext>
                  </a:extLst>
                </a:hlinkClick>
              </a:rPr>
              <a:t>Link a esta sección en el notebook</a:t>
            </a:r>
            <a:endParaRPr sz="1100">
              <a:solidFill>
                <a:srgbClr val="4A86E8"/>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1"/>
          <p:cNvSpPr txBox="1"/>
          <p:nvPr>
            <p:ph idx="4294967295" type="title"/>
          </p:nvPr>
        </p:nvSpPr>
        <p:spPr>
          <a:xfrm>
            <a:off x="2862300" y="276075"/>
            <a:ext cx="3419400" cy="297000"/>
          </a:xfrm>
          <a:prstGeom prst="rect">
            <a:avLst/>
          </a:prstGeom>
        </p:spPr>
        <p:txBody>
          <a:bodyPr anchorCtr="0" anchor="t" bIns="91425" lIns="91425" spcFirstLastPara="1" rIns="91425" wrap="square" tIns="91425">
            <a:normAutofit fontScale="90000"/>
          </a:bodyPr>
          <a:lstStyle/>
          <a:p>
            <a:pPr indent="0" lvl="0" marL="0" marR="0" rtl="0" algn="ctr">
              <a:lnSpc>
                <a:spcPct val="115000"/>
              </a:lnSpc>
              <a:spcBef>
                <a:spcPts val="0"/>
              </a:spcBef>
              <a:spcAft>
                <a:spcPts val="0"/>
              </a:spcAft>
              <a:buNone/>
            </a:pPr>
            <a:r>
              <a:rPr lang="es" sz="1400">
                <a:solidFill>
                  <a:srgbClr val="000000"/>
                </a:solidFill>
                <a:latin typeface="Nunito"/>
                <a:ea typeface="Nunito"/>
                <a:cs typeface="Nunito"/>
                <a:sym typeface="Nunito"/>
              </a:rPr>
              <a:t>Random Forest para selección de variables</a:t>
            </a:r>
            <a:endParaRPr sz="2300">
              <a:solidFill>
                <a:srgbClr val="000000"/>
              </a:solidFill>
            </a:endParaRPr>
          </a:p>
        </p:txBody>
      </p:sp>
      <p:sp>
        <p:nvSpPr>
          <p:cNvPr id="481" name="Google Shape;481;p31"/>
          <p:cNvSpPr txBox="1"/>
          <p:nvPr>
            <p:ph idx="4294967295" type="body"/>
          </p:nvPr>
        </p:nvSpPr>
        <p:spPr>
          <a:xfrm>
            <a:off x="4904100" y="790775"/>
            <a:ext cx="4068300" cy="2945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935"/>
              <a:buNone/>
            </a:pPr>
            <a:r>
              <a:rPr lang="es" sz="1105">
                <a:solidFill>
                  <a:srgbClr val="000000"/>
                </a:solidFill>
                <a:latin typeface="Roboto"/>
                <a:ea typeface="Roboto"/>
                <a:cs typeface="Roboto"/>
                <a:sym typeface="Roboto"/>
              </a:rPr>
              <a:t>El uso de la variable "MonthlyIncome" como la más importante</a:t>
            </a:r>
            <a:r>
              <a:rPr b="1" lang="es" sz="1105">
                <a:solidFill>
                  <a:srgbClr val="000000"/>
                </a:solidFill>
                <a:latin typeface="Roboto"/>
                <a:ea typeface="Roboto"/>
                <a:cs typeface="Roboto"/>
                <a:sym typeface="Roboto"/>
              </a:rPr>
              <a:t> indica que el nivel de ingresos de los empleados puede desempeñar un papel significativo en su decisión de renunciar o no.</a:t>
            </a:r>
            <a:endParaRPr b="1" sz="1105">
              <a:solidFill>
                <a:srgbClr val="000000"/>
              </a:solidFill>
              <a:latin typeface="Roboto"/>
              <a:ea typeface="Roboto"/>
              <a:cs typeface="Roboto"/>
              <a:sym typeface="Roboto"/>
            </a:endParaRPr>
          </a:p>
          <a:p>
            <a:pPr indent="0" lvl="0" marL="0" rtl="0" algn="just">
              <a:lnSpc>
                <a:spcPct val="150000"/>
              </a:lnSpc>
              <a:spcBef>
                <a:spcPts val="1200"/>
              </a:spcBef>
              <a:spcAft>
                <a:spcPts val="1200"/>
              </a:spcAft>
              <a:buSzPts val="935"/>
              <a:buNone/>
            </a:pPr>
            <a:r>
              <a:rPr lang="es" sz="1105">
                <a:solidFill>
                  <a:srgbClr val="000000"/>
                </a:solidFill>
                <a:latin typeface="Roboto"/>
                <a:ea typeface="Roboto"/>
                <a:cs typeface="Roboto"/>
                <a:sym typeface="Roboto"/>
              </a:rPr>
              <a:t>Otros factores importantes son la edad de los empleados, el tiempo que han estado en la compañía, el salario diario y si realizan horas extra. Estos </a:t>
            </a:r>
            <a:r>
              <a:rPr b="1" lang="es" sz="1105">
                <a:solidFill>
                  <a:srgbClr val="000000"/>
                </a:solidFill>
                <a:latin typeface="Roboto"/>
                <a:ea typeface="Roboto"/>
                <a:cs typeface="Roboto"/>
                <a:sym typeface="Roboto"/>
              </a:rPr>
              <a:t>indican que la experiencia, la estabilidad laboral y la carga de trabajo pueden ser factores determinantes en la retención de empleados.</a:t>
            </a:r>
            <a:endParaRPr b="1" sz="1105">
              <a:solidFill>
                <a:srgbClr val="000000"/>
              </a:solidFill>
              <a:latin typeface="Roboto"/>
              <a:ea typeface="Roboto"/>
              <a:cs typeface="Roboto"/>
              <a:sym typeface="Roboto"/>
            </a:endParaRPr>
          </a:p>
        </p:txBody>
      </p:sp>
      <p:pic>
        <p:nvPicPr>
          <p:cNvPr id="482" name="Google Shape;482;p31"/>
          <p:cNvPicPr preferRelativeResize="0"/>
          <p:nvPr/>
        </p:nvPicPr>
        <p:blipFill>
          <a:blip r:embed="rId3">
            <a:alphaModFix/>
          </a:blip>
          <a:stretch>
            <a:fillRect/>
          </a:stretch>
        </p:blipFill>
        <p:spPr>
          <a:xfrm>
            <a:off x="101550" y="808588"/>
            <a:ext cx="4634425" cy="2540100"/>
          </a:xfrm>
          <a:prstGeom prst="rect">
            <a:avLst/>
          </a:prstGeom>
          <a:noFill/>
          <a:ln>
            <a:noFill/>
          </a:ln>
        </p:spPr>
      </p:pic>
      <p:pic>
        <p:nvPicPr>
          <p:cNvPr id="483" name="Google Shape;483;p31"/>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484" name="Google Shape;484;p31"/>
          <p:cNvGrpSpPr/>
          <p:nvPr/>
        </p:nvGrpSpPr>
        <p:grpSpPr>
          <a:xfrm>
            <a:off x="-181625" y="60113"/>
            <a:ext cx="1080900" cy="416238"/>
            <a:chOff x="246400" y="-12"/>
            <a:chExt cx="1080900" cy="416238"/>
          </a:xfrm>
        </p:grpSpPr>
        <p:pic>
          <p:nvPicPr>
            <p:cNvPr id="485" name="Google Shape;485;p31"/>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486" name="Google Shape;486;p31"/>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
        <p:nvSpPr>
          <p:cNvPr id="487" name="Google Shape;487;p31"/>
          <p:cNvSpPr txBox="1"/>
          <p:nvPr>
            <p:ph idx="4294967295" type="body"/>
          </p:nvPr>
        </p:nvSpPr>
        <p:spPr>
          <a:xfrm>
            <a:off x="101550" y="3736175"/>
            <a:ext cx="8871000" cy="1153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105">
                <a:solidFill>
                  <a:srgbClr val="000000"/>
                </a:solidFill>
                <a:latin typeface="Roboto"/>
                <a:ea typeface="Roboto"/>
                <a:cs typeface="Roboto"/>
                <a:sym typeface="Roboto"/>
              </a:rPr>
              <a:t>Correlación:</a:t>
            </a:r>
            <a:endParaRPr b="1" sz="1105">
              <a:solidFill>
                <a:srgbClr val="000000"/>
              </a:solidFill>
              <a:latin typeface="Roboto"/>
              <a:ea typeface="Roboto"/>
              <a:cs typeface="Roboto"/>
              <a:sym typeface="Roboto"/>
            </a:endParaRPr>
          </a:p>
          <a:p>
            <a:pPr indent="0" lvl="0" marL="0" rtl="0" algn="just">
              <a:lnSpc>
                <a:spcPct val="150000"/>
              </a:lnSpc>
              <a:spcBef>
                <a:spcPts val="1200"/>
              </a:spcBef>
              <a:spcAft>
                <a:spcPts val="1200"/>
              </a:spcAft>
              <a:buSzPts val="935"/>
              <a:buNone/>
            </a:pPr>
            <a:r>
              <a:rPr lang="es" sz="1105">
                <a:solidFill>
                  <a:srgbClr val="000000"/>
                </a:solidFill>
                <a:latin typeface="Roboto"/>
                <a:ea typeface="Roboto"/>
                <a:cs typeface="Roboto"/>
                <a:sym typeface="Roboto"/>
              </a:rPr>
              <a:t>Por otro lado, analizando la correlación entre variables, se pudo observar que muchas de ellas tenían un alto valor de correlación, por lo que conservé en el dataset las que consideré más relevantes para el fin de este proyecto.</a:t>
            </a:r>
            <a:endParaRPr b="1" sz="1105">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87" name="Shape 287"/>
        <p:cNvGrpSpPr/>
        <p:nvPr/>
      </p:nvGrpSpPr>
      <p:grpSpPr>
        <a:xfrm>
          <a:off x="0" y="0"/>
          <a:ext cx="0" cy="0"/>
          <a:chOff x="0" y="0"/>
          <a:chExt cx="0" cy="0"/>
        </a:xfrm>
      </p:grpSpPr>
      <p:sp>
        <p:nvSpPr>
          <p:cNvPr id="288" name="Google Shape;288;p14"/>
          <p:cNvSpPr txBox="1"/>
          <p:nvPr>
            <p:ph type="title"/>
          </p:nvPr>
        </p:nvSpPr>
        <p:spPr>
          <a:xfrm>
            <a:off x="2377050" y="0"/>
            <a:ext cx="4389900" cy="442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34859"/>
              <a:buNone/>
            </a:pPr>
            <a:r>
              <a:rPr lang="es" sz="2840">
                <a:solidFill>
                  <a:srgbClr val="000000"/>
                </a:solidFill>
              </a:rPr>
              <a:t>Tabla de Contenidos</a:t>
            </a:r>
            <a:endParaRPr sz="2840">
              <a:solidFill>
                <a:srgbClr val="000000"/>
              </a:solidFill>
            </a:endParaRPr>
          </a:p>
        </p:txBody>
      </p:sp>
      <p:sp>
        <p:nvSpPr>
          <p:cNvPr id="289" name="Google Shape;289;p14"/>
          <p:cNvSpPr txBox="1"/>
          <p:nvPr/>
        </p:nvSpPr>
        <p:spPr>
          <a:xfrm>
            <a:off x="137850" y="474150"/>
            <a:ext cx="7566600" cy="45606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3"/>
              </a:rPr>
              <a:t>Contexto y Problema Comercial</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4"/>
              </a:rPr>
              <a:t>Contexto Analítico</a:t>
            </a:r>
            <a:r>
              <a:rPr lang="es" sz="1200">
                <a:latin typeface="Roboto"/>
                <a:ea typeface="Roboto"/>
                <a:cs typeface="Roboto"/>
                <a:sym typeface="Roboto"/>
              </a:rPr>
              <a:t> y </a:t>
            </a:r>
            <a:r>
              <a:rPr lang="es" sz="1200" u="sng">
                <a:solidFill>
                  <a:schemeClr val="hlink"/>
                </a:solidFill>
                <a:latin typeface="Roboto"/>
                <a:ea typeface="Roboto"/>
                <a:cs typeface="Roboto"/>
                <a:sym typeface="Roboto"/>
                <a:hlinkClick action="ppaction://hlinksldjump" r:id="rId5"/>
              </a:rPr>
              <a:t>Audiencia</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6"/>
              </a:rPr>
              <a:t>Objetivo</a:t>
            </a:r>
            <a:r>
              <a:rPr lang="es" sz="1200">
                <a:latin typeface="Roboto"/>
                <a:ea typeface="Roboto"/>
                <a:cs typeface="Roboto"/>
                <a:sym typeface="Roboto"/>
              </a:rPr>
              <a:t> y </a:t>
            </a:r>
            <a:r>
              <a:rPr lang="es" sz="1200" u="sng">
                <a:solidFill>
                  <a:schemeClr val="hlink"/>
                </a:solidFill>
                <a:latin typeface="Roboto"/>
                <a:ea typeface="Roboto"/>
                <a:cs typeface="Roboto"/>
                <a:sym typeface="Roboto"/>
                <a:hlinkClick action="ppaction://hlinksldjump" r:id="rId7"/>
              </a:rPr>
              <a:t>Contenido</a:t>
            </a:r>
            <a:r>
              <a:rPr lang="es" sz="1200">
                <a:latin typeface="Roboto"/>
                <a:ea typeface="Roboto"/>
                <a:cs typeface="Roboto"/>
                <a:sym typeface="Roboto"/>
              </a:rPr>
              <a:t> </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8"/>
              </a:rPr>
              <a:t>Preguntas a responder</a:t>
            </a:r>
            <a:r>
              <a:rPr lang="es" sz="1200">
                <a:latin typeface="Roboto"/>
                <a:ea typeface="Roboto"/>
                <a:cs typeface="Roboto"/>
                <a:sym typeface="Roboto"/>
              </a:rPr>
              <a:t> e </a:t>
            </a:r>
            <a:r>
              <a:rPr lang="es" sz="1200" u="sng">
                <a:solidFill>
                  <a:schemeClr val="hlink"/>
                </a:solidFill>
                <a:latin typeface="Roboto"/>
                <a:ea typeface="Roboto"/>
                <a:cs typeface="Roboto"/>
                <a:sym typeface="Roboto"/>
                <a:hlinkClick action="ppaction://hlinksldjump" r:id="rId9"/>
              </a:rPr>
              <a:t>Hipótesis</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10"/>
              </a:rPr>
              <a:t>Descripción de los campos</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11"/>
              </a:rPr>
              <a:t>Análisis Exploratorio de los datos</a:t>
            </a:r>
            <a:r>
              <a:rPr lang="es" sz="1200">
                <a:latin typeface="Roboto"/>
                <a:ea typeface="Roboto"/>
                <a:cs typeface="Roboto"/>
                <a:sym typeface="Roboto"/>
              </a:rPr>
              <a:t> (EDA):</a:t>
            </a:r>
            <a:endParaRPr sz="1200">
              <a:latin typeface="Roboto"/>
              <a:ea typeface="Roboto"/>
              <a:cs typeface="Roboto"/>
              <a:sym typeface="Roboto"/>
            </a:endParaRPr>
          </a:p>
          <a:p>
            <a:pPr indent="-304800" lvl="1" marL="9144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12"/>
              </a:rPr>
              <a:t>Relación entre edad, ingresos mensuales y deserción de los empleados</a:t>
            </a:r>
            <a:endParaRPr sz="1200">
              <a:latin typeface="Roboto"/>
              <a:ea typeface="Roboto"/>
              <a:cs typeface="Roboto"/>
              <a:sym typeface="Roboto"/>
            </a:endParaRPr>
          </a:p>
          <a:p>
            <a:pPr indent="-304800" lvl="1" marL="9144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13"/>
              </a:rPr>
              <a:t>Relación entre Rol, Nivel de Educación y Rotación</a:t>
            </a:r>
            <a:endParaRPr sz="1200">
              <a:latin typeface="Roboto"/>
              <a:ea typeface="Roboto"/>
              <a:cs typeface="Roboto"/>
              <a:sym typeface="Roboto"/>
            </a:endParaRPr>
          </a:p>
          <a:p>
            <a:pPr indent="-304800" lvl="1" marL="9144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14"/>
              </a:rPr>
              <a:t>Relación entre género, salario y rotación de personal</a:t>
            </a:r>
            <a:endParaRPr sz="1200">
              <a:latin typeface="Roboto"/>
              <a:ea typeface="Roboto"/>
              <a:cs typeface="Roboto"/>
              <a:sym typeface="Roboto"/>
            </a:endParaRPr>
          </a:p>
          <a:p>
            <a:pPr indent="-304800" lvl="1" marL="9144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15"/>
              </a:rPr>
              <a:t>Satisfacción laboral y duración en la empresa de acuerdo a la rotación</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16"/>
              </a:rPr>
              <a:t>Correlación de Variables</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17"/>
              </a:rPr>
              <a:t>Conclusiones y Recomendaciones post EDA</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18"/>
              </a:rPr>
              <a:t>Feature Selection y Feature Engineering</a:t>
            </a:r>
            <a:endParaRPr sz="1200">
              <a:latin typeface="Roboto"/>
              <a:ea typeface="Roboto"/>
              <a:cs typeface="Roboto"/>
              <a:sym typeface="Roboto"/>
            </a:endParaRPr>
          </a:p>
          <a:p>
            <a:pPr indent="-304800" lvl="1" marL="9144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19"/>
              </a:rPr>
              <a:t>Random Forest para selección de variables y Correlación</a:t>
            </a:r>
            <a:endParaRPr sz="1200">
              <a:latin typeface="Roboto"/>
              <a:ea typeface="Roboto"/>
              <a:cs typeface="Roboto"/>
              <a:sym typeface="Roboto"/>
            </a:endParaRPr>
          </a:p>
          <a:p>
            <a:pPr indent="-304800" lvl="1" marL="9144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20"/>
              </a:rPr>
              <a:t>Detección de outliers y Análisis de Componentes Principales (PCA)</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21"/>
              </a:rPr>
              <a:t>Entrenamiento y Evaluación de Modelos de Machine Learning</a:t>
            </a:r>
            <a:endParaRPr sz="1200">
              <a:latin typeface="Roboto"/>
              <a:ea typeface="Roboto"/>
              <a:cs typeface="Roboto"/>
              <a:sym typeface="Roboto"/>
            </a:endParaRPr>
          </a:p>
          <a:p>
            <a:pPr indent="-304800" lvl="1" marL="9144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22"/>
              </a:rPr>
              <a:t>Modelo KNN, Modelo SVM,</a:t>
            </a:r>
            <a:r>
              <a:rPr lang="es" sz="1200">
                <a:latin typeface="Roboto"/>
                <a:ea typeface="Roboto"/>
                <a:cs typeface="Roboto"/>
                <a:sym typeface="Roboto"/>
              </a:rPr>
              <a:t> </a:t>
            </a:r>
            <a:r>
              <a:rPr lang="es" sz="1200" u="sng">
                <a:solidFill>
                  <a:schemeClr val="hlink"/>
                </a:solidFill>
                <a:latin typeface="Roboto"/>
                <a:ea typeface="Roboto"/>
                <a:cs typeface="Roboto"/>
                <a:sym typeface="Roboto"/>
                <a:hlinkClick action="ppaction://hlinksldjump" r:id="rId23"/>
              </a:rPr>
              <a:t>Modelo LogisticRegression, Modelo RandomForestClassifier,</a:t>
            </a:r>
            <a:r>
              <a:rPr lang="es" sz="1200">
                <a:latin typeface="Roboto"/>
                <a:ea typeface="Roboto"/>
                <a:cs typeface="Roboto"/>
                <a:sym typeface="Roboto"/>
              </a:rPr>
              <a:t> </a:t>
            </a:r>
            <a:r>
              <a:rPr lang="es" sz="1200" u="sng">
                <a:solidFill>
                  <a:schemeClr val="hlink"/>
                </a:solidFill>
                <a:latin typeface="Roboto"/>
                <a:ea typeface="Roboto"/>
                <a:cs typeface="Roboto"/>
                <a:sym typeface="Roboto"/>
                <a:hlinkClick action="ppaction://hlinksldjump" r:id="rId24"/>
              </a:rPr>
              <a:t>Modelo XGBoost y Random Grid Search</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25"/>
              </a:rPr>
              <a:t>Resumen de Evaluaciones y Métricas de los Modelos de ML</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26"/>
              </a:rPr>
              <a:t>Elección del Modelo</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s" sz="1200" u="sng">
                <a:solidFill>
                  <a:schemeClr val="hlink"/>
                </a:solidFill>
                <a:latin typeface="Roboto"/>
                <a:ea typeface="Roboto"/>
                <a:cs typeface="Roboto"/>
                <a:sym typeface="Roboto"/>
                <a:hlinkClick action="ppaction://hlinksldjump" r:id="rId27"/>
              </a:rPr>
              <a:t>Conclusiones generales</a:t>
            </a:r>
            <a:endParaRPr sz="1200">
              <a:latin typeface="Roboto"/>
              <a:ea typeface="Roboto"/>
              <a:cs typeface="Roboto"/>
              <a:sym typeface="Roboto"/>
            </a:endParaRPr>
          </a:p>
        </p:txBody>
      </p:sp>
      <p:pic>
        <p:nvPicPr>
          <p:cNvPr id="290" name="Google Shape;290;p14"/>
          <p:cNvPicPr preferRelativeResize="0"/>
          <p:nvPr/>
        </p:nvPicPr>
        <p:blipFill>
          <a:blip r:embed="rId28">
            <a:alphaModFix/>
          </a:blip>
          <a:stretch>
            <a:fillRect/>
          </a:stretch>
        </p:blipFill>
        <p:spPr>
          <a:xfrm>
            <a:off x="2170400" y="16750"/>
            <a:ext cx="409000" cy="409000"/>
          </a:xfrm>
          <a:prstGeom prst="rect">
            <a:avLst/>
          </a:prstGeom>
          <a:noFill/>
          <a:ln>
            <a:noFill/>
          </a:ln>
        </p:spPr>
      </p:pic>
      <p:sp>
        <p:nvSpPr>
          <p:cNvPr id="291" name="Google Shape;291;p14"/>
          <p:cNvSpPr txBox="1"/>
          <p:nvPr/>
        </p:nvSpPr>
        <p:spPr>
          <a:xfrm>
            <a:off x="7246200" y="0"/>
            <a:ext cx="1897800" cy="88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s" sz="1000" u="sng">
                <a:solidFill>
                  <a:schemeClr val="hlink"/>
                </a:solidFill>
                <a:latin typeface="Roboto"/>
                <a:ea typeface="Roboto"/>
                <a:cs typeface="Roboto"/>
                <a:sym typeface="Roboto"/>
                <a:hlinkClick r:id="rId29"/>
              </a:rPr>
              <a:t>Link a notebook Colab</a:t>
            </a:r>
            <a:endParaRPr b="1" sz="1000">
              <a:solidFill>
                <a:srgbClr val="1C4587"/>
              </a:solidFill>
              <a:latin typeface="Roboto"/>
              <a:ea typeface="Roboto"/>
              <a:cs typeface="Roboto"/>
              <a:sym typeface="Roboto"/>
            </a:endParaRPr>
          </a:p>
          <a:p>
            <a:pPr indent="0" lvl="0" marL="0" rtl="0" algn="r">
              <a:spcBef>
                <a:spcPts val="0"/>
              </a:spcBef>
              <a:spcAft>
                <a:spcPts val="0"/>
              </a:spcAft>
              <a:buNone/>
            </a:pPr>
            <a:r>
              <a:t/>
            </a:r>
            <a:endParaRPr b="1" sz="1000">
              <a:solidFill>
                <a:srgbClr val="1C4587"/>
              </a:solidFill>
              <a:latin typeface="Roboto"/>
              <a:ea typeface="Roboto"/>
              <a:cs typeface="Roboto"/>
              <a:sym typeface="Roboto"/>
            </a:endParaRPr>
          </a:p>
          <a:p>
            <a:pPr indent="0" lvl="0" marL="0" rtl="0" algn="r">
              <a:spcBef>
                <a:spcPts val="0"/>
              </a:spcBef>
              <a:spcAft>
                <a:spcPts val="0"/>
              </a:spcAft>
              <a:buNone/>
            </a:pPr>
            <a:r>
              <a:rPr b="1" lang="es" sz="1000" u="sng">
                <a:solidFill>
                  <a:srgbClr val="1C4587"/>
                </a:solidFill>
                <a:latin typeface="Roboto"/>
                <a:ea typeface="Roboto"/>
                <a:cs typeface="Roboto"/>
                <a:sym typeface="Roboto"/>
                <a:hlinkClick r:id="rId30">
                  <a:extLst>
                    <a:ext uri="{A12FA001-AC4F-418D-AE19-62706E023703}">
                      <ahyp:hlinkClr val="tx"/>
                    </a:ext>
                  </a:extLst>
                </a:hlinkClick>
              </a:rPr>
              <a:t>Link a repositorio GitHub</a:t>
            </a:r>
            <a:endParaRPr b="1" sz="1000">
              <a:solidFill>
                <a:srgbClr val="1C4587"/>
              </a:solidFill>
              <a:latin typeface="Roboto"/>
              <a:ea typeface="Roboto"/>
              <a:cs typeface="Roboto"/>
              <a:sym typeface="Roboto"/>
            </a:endParaRPr>
          </a:p>
        </p:txBody>
      </p:sp>
      <p:pic>
        <p:nvPicPr>
          <p:cNvPr id="292" name="Google Shape;292;p14"/>
          <p:cNvPicPr preferRelativeResize="0"/>
          <p:nvPr/>
        </p:nvPicPr>
        <p:blipFill>
          <a:blip r:embed="rId28">
            <a:alphaModFix/>
          </a:blip>
          <a:stretch>
            <a:fillRect/>
          </a:stretch>
        </p:blipFill>
        <p:spPr>
          <a:xfrm>
            <a:off x="6566750" y="16750"/>
            <a:ext cx="409000" cy="409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32"/>
          <p:cNvPicPr preferRelativeResize="0"/>
          <p:nvPr/>
        </p:nvPicPr>
        <p:blipFill rotWithShape="1">
          <a:blip r:embed="rId3">
            <a:alphaModFix/>
          </a:blip>
          <a:srcRect b="12854" l="0" r="10289" t="0"/>
          <a:stretch/>
        </p:blipFill>
        <p:spPr>
          <a:xfrm>
            <a:off x="6953425" y="3866700"/>
            <a:ext cx="2190576" cy="1276799"/>
          </a:xfrm>
          <a:prstGeom prst="rect">
            <a:avLst/>
          </a:prstGeom>
          <a:noFill/>
          <a:ln>
            <a:noFill/>
          </a:ln>
        </p:spPr>
      </p:pic>
      <p:sp>
        <p:nvSpPr>
          <p:cNvPr id="493" name="Google Shape;493;p32"/>
          <p:cNvSpPr txBox="1"/>
          <p:nvPr/>
        </p:nvSpPr>
        <p:spPr>
          <a:xfrm>
            <a:off x="108800" y="486075"/>
            <a:ext cx="8814300" cy="395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a:latin typeface="Nunito"/>
                <a:ea typeface="Nunito"/>
                <a:cs typeface="Nunito"/>
                <a:sym typeface="Nunito"/>
              </a:rPr>
              <a:t>Detección de Outliers:</a:t>
            </a:r>
            <a:endParaRPr b="1">
              <a:latin typeface="Nunito"/>
              <a:ea typeface="Nunito"/>
              <a:cs typeface="Nunito"/>
              <a:sym typeface="Nunito"/>
            </a:endParaRPr>
          </a:p>
          <a:p>
            <a:pPr indent="0" lvl="0" marL="0" rtl="0" algn="just">
              <a:lnSpc>
                <a:spcPct val="115000"/>
              </a:lnSpc>
              <a:spcBef>
                <a:spcPts val="0"/>
              </a:spcBef>
              <a:spcAft>
                <a:spcPts val="0"/>
              </a:spcAft>
              <a:buNone/>
            </a:pPr>
            <a:r>
              <a:t/>
            </a:r>
            <a:endParaRPr>
              <a:latin typeface="Nunito"/>
              <a:ea typeface="Nunito"/>
              <a:cs typeface="Nunito"/>
              <a:sym typeface="Nunito"/>
            </a:endParaRPr>
          </a:p>
          <a:p>
            <a:pPr indent="-317500" lvl="0" marL="457200" rtl="0" algn="just">
              <a:lnSpc>
                <a:spcPct val="115000"/>
              </a:lnSpc>
              <a:spcBef>
                <a:spcPts val="0"/>
              </a:spcBef>
              <a:spcAft>
                <a:spcPts val="0"/>
              </a:spcAft>
              <a:buSzPts val="1400"/>
              <a:buFont typeface="Nunito"/>
              <a:buChar char="●"/>
            </a:pPr>
            <a:r>
              <a:rPr lang="es">
                <a:latin typeface="Nunito"/>
                <a:ea typeface="Nunito"/>
                <a:cs typeface="Nunito"/>
                <a:sym typeface="Nunito"/>
              </a:rPr>
              <a:t>Se aplic</a:t>
            </a:r>
            <a:r>
              <a:rPr lang="es">
                <a:latin typeface="Nunito"/>
                <a:ea typeface="Nunito"/>
                <a:cs typeface="Nunito"/>
                <a:sym typeface="Nunito"/>
              </a:rPr>
              <a:t>a</a:t>
            </a:r>
            <a:r>
              <a:rPr lang="es">
                <a:latin typeface="Nunito"/>
                <a:ea typeface="Nunito"/>
                <a:cs typeface="Nunito"/>
                <a:sym typeface="Nunito"/>
              </a:rPr>
              <a:t> la detección de outliers utilizando el algoritmo Isolation Forest. Esto ayud</a:t>
            </a:r>
            <a:r>
              <a:rPr lang="es">
                <a:latin typeface="Nunito"/>
                <a:ea typeface="Nunito"/>
                <a:cs typeface="Nunito"/>
                <a:sym typeface="Nunito"/>
              </a:rPr>
              <a:t>a</a:t>
            </a:r>
            <a:r>
              <a:rPr lang="es">
                <a:latin typeface="Nunito"/>
                <a:ea typeface="Nunito"/>
                <a:cs typeface="Nunito"/>
                <a:sym typeface="Nunito"/>
              </a:rPr>
              <a:t> a identificar observaciones inusuales en los datos que pueden sesgar el modelo.</a:t>
            </a:r>
            <a:endParaRPr>
              <a:latin typeface="Nunito"/>
              <a:ea typeface="Nunito"/>
              <a:cs typeface="Nunito"/>
              <a:sym typeface="Nunito"/>
            </a:endParaRPr>
          </a:p>
          <a:p>
            <a:pPr indent="0" lvl="0" marL="457200" rtl="0" algn="just">
              <a:lnSpc>
                <a:spcPct val="115000"/>
              </a:lnSpc>
              <a:spcBef>
                <a:spcPts val="0"/>
              </a:spcBef>
              <a:spcAft>
                <a:spcPts val="0"/>
              </a:spcAft>
              <a:buNone/>
            </a:pPr>
            <a:r>
              <a:t/>
            </a:r>
            <a:endParaRPr>
              <a:latin typeface="Nunito"/>
              <a:ea typeface="Nunito"/>
              <a:cs typeface="Nunito"/>
              <a:sym typeface="Nunito"/>
            </a:endParaRPr>
          </a:p>
          <a:p>
            <a:pPr indent="0" lvl="0" marL="0" rtl="0" algn="just">
              <a:lnSpc>
                <a:spcPct val="115000"/>
              </a:lnSpc>
              <a:spcBef>
                <a:spcPts val="0"/>
              </a:spcBef>
              <a:spcAft>
                <a:spcPts val="0"/>
              </a:spcAft>
              <a:buNone/>
            </a:pPr>
            <a:r>
              <a:rPr b="1" lang="es">
                <a:latin typeface="Nunito"/>
                <a:ea typeface="Nunito"/>
                <a:cs typeface="Nunito"/>
                <a:sym typeface="Nunito"/>
              </a:rPr>
              <a:t>Análisis de Componentes Principales (PCA):</a:t>
            </a:r>
            <a:endParaRPr b="1">
              <a:latin typeface="Nunito"/>
              <a:ea typeface="Nunito"/>
              <a:cs typeface="Nunito"/>
              <a:sym typeface="Nunito"/>
            </a:endParaRPr>
          </a:p>
          <a:p>
            <a:pPr indent="0" lvl="0" marL="0" rtl="0" algn="just">
              <a:lnSpc>
                <a:spcPct val="115000"/>
              </a:lnSpc>
              <a:spcBef>
                <a:spcPts val="0"/>
              </a:spcBef>
              <a:spcAft>
                <a:spcPts val="0"/>
              </a:spcAft>
              <a:buNone/>
            </a:pPr>
            <a:r>
              <a:t/>
            </a:r>
            <a:endParaRPr>
              <a:latin typeface="Nunito"/>
              <a:ea typeface="Nunito"/>
              <a:cs typeface="Nunito"/>
              <a:sym typeface="Nunito"/>
            </a:endParaRPr>
          </a:p>
          <a:p>
            <a:pPr indent="-317500" lvl="0" marL="457200" rtl="0" algn="just">
              <a:lnSpc>
                <a:spcPct val="115000"/>
              </a:lnSpc>
              <a:spcBef>
                <a:spcPts val="0"/>
              </a:spcBef>
              <a:spcAft>
                <a:spcPts val="0"/>
              </a:spcAft>
              <a:buSzPts val="1400"/>
              <a:buFont typeface="Nunito"/>
              <a:buChar char="●"/>
            </a:pPr>
            <a:r>
              <a:rPr lang="es">
                <a:latin typeface="Nunito"/>
                <a:ea typeface="Nunito"/>
                <a:cs typeface="Nunito"/>
                <a:sym typeface="Nunito"/>
              </a:rPr>
              <a:t>Se utiliza el análisis de componentes principales (PCA) para reducir la dimensionalidad de los datos. </a:t>
            </a:r>
            <a:endParaRPr>
              <a:latin typeface="Nunito"/>
              <a:ea typeface="Nunito"/>
              <a:cs typeface="Nunito"/>
              <a:sym typeface="Nunito"/>
            </a:endParaRPr>
          </a:p>
          <a:p>
            <a:pPr indent="-317500" lvl="0" marL="457200" rtl="0" algn="just">
              <a:lnSpc>
                <a:spcPct val="115000"/>
              </a:lnSpc>
              <a:spcBef>
                <a:spcPts val="0"/>
              </a:spcBef>
              <a:spcAft>
                <a:spcPts val="0"/>
              </a:spcAft>
              <a:buSzPts val="1400"/>
              <a:buFont typeface="Nunito"/>
              <a:buChar char="●"/>
            </a:pPr>
            <a:r>
              <a:rPr lang="es">
                <a:latin typeface="Nunito"/>
                <a:ea typeface="Nunito"/>
                <a:cs typeface="Nunito"/>
                <a:sym typeface="Nunito"/>
              </a:rPr>
              <a:t>Se muestra un gráfico que representa la varianza explicada acumulativa en función del número de componentes principales. Esto ayuda a determinar cuántos componentes principales retener. En este caso, se opta por retener las primeras 18 componentes principales, que explican aproximadamente el 81.6% de la varianza total de los datos originales.</a:t>
            </a:r>
            <a:endParaRPr>
              <a:latin typeface="Nunito"/>
              <a:ea typeface="Nunito"/>
              <a:cs typeface="Nunito"/>
              <a:sym typeface="Nunito"/>
            </a:endParaRPr>
          </a:p>
          <a:p>
            <a:pPr indent="-317500" lvl="0" marL="457200" rtl="0" algn="just">
              <a:lnSpc>
                <a:spcPct val="115000"/>
              </a:lnSpc>
              <a:spcBef>
                <a:spcPts val="0"/>
              </a:spcBef>
              <a:spcAft>
                <a:spcPts val="0"/>
              </a:spcAft>
              <a:buSzPts val="1400"/>
              <a:buFont typeface="Nunito"/>
              <a:buChar char="●"/>
            </a:pPr>
            <a:r>
              <a:rPr lang="es">
                <a:latin typeface="Nunito"/>
                <a:ea typeface="Nunito"/>
                <a:cs typeface="Nunito"/>
                <a:sym typeface="Nunito"/>
              </a:rPr>
              <a:t>Se aplica PCA a los datos sin outliers (previamente detectados con Isolation Forest) para obtener un conjunto de datos de dimensiones reducidas que conserva la mayoría de la información relevante.</a:t>
            </a:r>
            <a:endParaRPr>
              <a:latin typeface="Nunito"/>
              <a:ea typeface="Nunito"/>
              <a:cs typeface="Nunito"/>
              <a:sym typeface="Nunito"/>
            </a:endParaRPr>
          </a:p>
          <a:p>
            <a:pPr indent="0" lvl="0" marL="0" rtl="0" algn="just">
              <a:lnSpc>
                <a:spcPct val="115000"/>
              </a:lnSpc>
              <a:spcBef>
                <a:spcPts val="0"/>
              </a:spcBef>
              <a:spcAft>
                <a:spcPts val="0"/>
              </a:spcAft>
              <a:buNone/>
            </a:pPr>
            <a:r>
              <a:t/>
            </a:r>
            <a:endParaRPr>
              <a:latin typeface="Nunito"/>
              <a:ea typeface="Nunito"/>
              <a:cs typeface="Nunito"/>
              <a:sym typeface="Nunito"/>
            </a:endParaRPr>
          </a:p>
        </p:txBody>
      </p:sp>
      <p:pic>
        <p:nvPicPr>
          <p:cNvPr id="494" name="Google Shape;494;p32"/>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495" name="Google Shape;495;p32"/>
          <p:cNvGrpSpPr/>
          <p:nvPr/>
        </p:nvGrpSpPr>
        <p:grpSpPr>
          <a:xfrm>
            <a:off x="-181625" y="60113"/>
            <a:ext cx="1080900" cy="416238"/>
            <a:chOff x="246400" y="-12"/>
            <a:chExt cx="1080900" cy="416238"/>
          </a:xfrm>
        </p:grpSpPr>
        <p:pic>
          <p:nvPicPr>
            <p:cNvPr id="496" name="Google Shape;496;p32"/>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497" name="Google Shape;497;p32"/>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3"/>
          <p:cNvSpPr txBox="1"/>
          <p:nvPr/>
        </p:nvSpPr>
        <p:spPr>
          <a:xfrm>
            <a:off x="979375" y="1806400"/>
            <a:ext cx="3917400" cy="15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503" name="Google Shape;503;p33"/>
          <p:cNvPicPr preferRelativeResize="0"/>
          <p:nvPr/>
        </p:nvPicPr>
        <p:blipFill rotWithShape="1">
          <a:blip r:embed="rId3">
            <a:alphaModFix/>
          </a:blip>
          <a:srcRect b="7834" l="0" r="0" t="0"/>
          <a:stretch/>
        </p:blipFill>
        <p:spPr>
          <a:xfrm>
            <a:off x="0" y="110925"/>
            <a:ext cx="9144003" cy="5032575"/>
          </a:xfrm>
          <a:prstGeom prst="rect">
            <a:avLst/>
          </a:prstGeom>
          <a:noFill/>
          <a:ln>
            <a:noFill/>
          </a:ln>
        </p:spPr>
      </p:pic>
      <p:sp>
        <p:nvSpPr>
          <p:cNvPr id="504" name="Google Shape;504;p33"/>
          <p:cNvSpPr txBox="1"/>
          <p:nvPr>
            <p:ph idx="4294967295" type="title"/>
          </p:nvPr>
        </p:nvSpPr>
        <p:spPr>
          <a:xfrm>
            <a:off x="0" y="0"/>
            <a:ext cx="9144000" cy="406200"/>
          </a:xfrm>
          <a:prstGeom prst="rect">
            <a:avLst/>
          </a:prstGeom>
          <a:solidFill>
            <a:srgbClr val="C9DAF8"/>
          </a:solidFill>
        </p:spPr>
        <p:txBody>
          <a:bodyPr anchorCtr="0" anchor="ctr" bIns="91425" lIns="91425" spcFirstLastPara="1" rIns="91425" wrap="square" tIns="91425">
            <a:noAutofit/>
          </a:bodyPr>
          <a:lstStyle/>
          <a:p>
            <a:pPr indent="0" lvl="0" marL="0" rtl="0" algn="ctr">
              <a:spcBef>
                <a:spcPts val="0"/>
              </a:spcBef>
              <a:spcAft>
                <a:spcPts val="0"/>
              </a:spcAft>
              <a:buSzPts val="891"/>
              <a:buNone/>
            </a:pPr>
            <a:r>
              <a:rPr lang="es" sz="1618">
                <a:solidFill>
                  <a:srgbClr val="000000"/>
                </a:solidFill>
              </a:rPr>
              <a:t>Entrenamiento y Evaluación de Modelos de Machine Learning</a:t>
            </a:r>
            <a:endParaRPr sz="1618">
              <a:solidFill>
                <a:srgbClr val="000000"/>
              </a:solidFill>
            </a:endParaRPr>
          </a:p>
        </p:txBody>
      </p:sp>
      <p:pic>
        <p:nvPicPr>
          <p:cNvPr id="505" name="Google Shape;505;p33"/>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506" name="Google Shape;506;p33"/>
          <p:cNvGrpSpPr/>
          <p:nvPr/>
        </p:nvGrpSpPr>
        <p:grpSpPr>
          <a:xfrm>
            <a:off x="-181625" y="60113"/>
            <a:ext cx="1080900" cy="416238"/>
            <a:chOff x="246400" y="-12"/>
            <a:chExt cx="1080900" cy="416238"/>
          </a:xfrm>
        </p:grpSpPr>
        <p:pic>
          <p:nvPicPr>
            <p:cNvPr id="507" name="Google Shape;507;p33"/>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508" name="Google Shape;508;p33"/>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34"/>
          <p:cNvPicPr preferRelativeResize="0"/>
          <p:nvPr/>
        </p:nvPicPr>
        <p:blipFill>
          <a:blip r:embed="rId3">
            <a:alphaModFix/>
          </a:blip>
          <a:stretch>
            <a:fillRect/>
          </a:stretch>
        </p:blipFill>
        <p:spPr>
          <a:xfrm>
            <a:off x="126950" y="447249"/>
            <a:ext cx="1453982" cy="817876"/>
          </a:xfrm>
          <a:prstGeom prst="rect">
            <a:avLst/>
          </a:prstGeom>
          <a:noFill/>
          <a:ln>
            <a:noFill/>
          </a:ln>
        </p:spPr>
      </p:pic>
      <p:sp>
        <p:nvSpPr>
          <p:cNvPr id="514" name="Google Shape;514;p34"/>
          <p:cNvSpPr txBox="1"/>
          <p:nvPr>
            <p:ph idx="4294967295" type="title"/>
          </p:nvPr>
        </p:nvSpPr>
        <p:spPr>
          <a:xfrm>
            <a:off x="1727875" y="616300"/>
            <a:ext cx="1929600" cy="416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2200">
                <a:solidFill>
                  <a:srgbClr val="000000"/>
                </a:solidFill>
              </a:rPr>
              <a:t>Modelo KNN</a:t>
            </a:r>
            <a:endParaRPr sz="2200">
              <a:solidFill>
                <a:srgbClr val="000000"/>
              </a:solidFill>
            </a:endParaRPr>
          </a:p>
        </p:txBody>
      </p:sp>
      <p:pic>
        <p:nvPicPr>
          <p:cNvPr id="515" name="Google Shape;515;p34"/>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516" name="Google Shape;516;p34"/>
          <p:cNvGrpSpPr/>
          <p:nvPr/>
        </p:nvGrpSpPr>
        <p:grpSpPr>
          <a:xfrm>
            <a:off x="-181625" y="60113"/>
            <a:ext cx="1080900" cy="416238"/>
            <a:chOff x="246400" y="-12"/>
            <a:chExt cx="1080900" cy="416238"/>
          </a:xfrm>
        </p:grpSpPr>
        <p:pic>
          <p:nvPicPr>
            <p:cNvPr id="517" name="Google Shape;517;p34"/>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518" name="Google Shape;518;p34"/>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
        <p:nvSpPr>
          <p:cNvPr id="519" name="Google Shape;519;p34"/>
          <p:cNvSpPr txBox="1"/>
          <p:nvPr/>
        </p:nvSpPr>
        <p:spPr>
          <a:xfrm>
            <a:off x="273900" y="1344300"/>
            <a:ext cx="3997200" cy="14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100" u="sng">
                <a:latin typeface="Roboto"/>
                <a:ea typeface="Roboto"/>
                <a:cs typeface="Roboto"/>
                <a:sym typeface="Roboto"/>
              </a:rPr>
              <a:t>Métricas:</a:t>
            </a:r>
            <a:endParaRPr b="1" sz="1100" u="sng">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Precisión del modelo:</a:t>
            </a:r>
            <a:r>
              <a:rPr lang="es" sz="1100">
                <a:latin typeface="Roboto"/>
                <a:ea typeface="Roboto"/>
                <a:cs typeface="Roboto"/>
                <a:sym typeface="Roboto"/>
              </a:rPr>
              <a:t> 86.73%</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b="1"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Matriz de Confusión:</a:t>
            </a:r>
            <a:endParaRPr b="1" i="1"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Verdaderos Negativos: 252  -  Falsos Positivos: 3</a:t>
            </a:r>
            <a:endParaRPr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Falsos Negativos: 36  -  Verdaderos Positivos: 3</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sp>
        <p:nvSpPr>
          <p:cNvPr id="520" name="Google Shape;520;p34"/>
          <p:cNvSpPr txBox="1"/>
          <p:nvPr/>
        </p:nvSpPr>
        <p:spPr>
          <a:xfrm>
            <a:off x="0" y="4831500"/>
            <a:ext cx="3910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800">
                <a:latin typeface="Roboto"/>
                <a:ea typeface="Roboto"/>
                <a:cs typeface="Roboto"/>
                <a:sym typeface="Roboto"/>
              </a:rPr>
              <a:t>Nota: Clase 0 = No Renuncia/Rotación  –  Clase 1 = Renuncia/Rotación</a:t>
            </a:r>
            <a:endParaRPr i="1" sz="800">
              <a:latin typeface="Roboto"/>
              <a:ea typeface="Roboto"/>
              <a:cs typeface="Roboto"/>
              <a:sym typeface="Roboto"/>
            </a:endParaRPr>
          </a:p>
        </p:txBody>
      </p:sp>
      <p:pic>
        <p:nvPicPr>
          <p:cNvPr id="521" name="Google Shape;521;p34"/>
          <p:cNvPicPr preferRelativeResize="0"/>
          <p:nvPr/>
        </p:nvPicPr>
        <p:blipFill>
          <a:blip r:embed="rId6">
            <a:alphaModFix/>
          </a:blip>
          <a:stretch>
            <a:fillRect/>
          </a:stretch>
        </p:blipFill>
        <p:spPr>
          <a:xfrm>
            <a:off x="362675" y="2896163"/>
            <a:ext cx="3184825" cy="709625"/>
          </a:xfrm>
          <a:prstGeom prst="rect">
            <a:avLst/>
          </a:prstGeom>
          <a:noFill/>
          <a:ln>
            <a:noFill/>
          </a:ln>
        </p:spPr>
      </p:pic>
      <p:sp>
        <p:nvSpPr>
          <p:cNvPr id="522" name="Google Shape;522;p34"/>
          <p:cNvSpPr txBox="1"/>
          <p:nvPr/>
        </p:nvSpPr>
        <p:spPr>
          <a:xfrm>
            <a:off x="126950" y="3684950"/>
            <a:ext cx="4144200" cy="993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100" u="sng">
                <a:latin typeface="Roboto"/>
                <a:ea typeface="Roboto"/>
                <a:cs typeface="Roboto"/>
                <a:sym typeface="Roboto"/>
              </a:rPr>
              <a:t>Resumen:</a:t>
            </a:r>
            <a:br>
              <a:rPr lang="es" sz="1100">
                <a:latin typeface="Roboto"/>
                <a:ea typeface="Roboto"/>
                <a:cs typeface="Roboto"/>
                <a:sym typeface="Roboto"/>
              </a:rPr>
            </a:br>
            <a:r>
              <a:rPr lang="es" sz="1100">
                <a:latin typeface="Roboto"/>
                <a:ea typeface="Roboto"/>
                <a:cs typeface="Roboto"/>
                <a:sym typeface="Roboto"/>
              </a:rPr>
              <a:t>La precisión general es buena, pero la capacidad para predecir rotación es limitada. Bajo recall y F1-score para la clase de rotación indican dificultades en identificar a empleados en riesgo. </a:t>
            </a:r>
            <a:endParaRPr>
              <a:latin typeface="Nunito"/>
              <a:ea typeface="Nunito"/>
              <a:cs typeface="Nunito"/>
              <a:sym typeface="Nunito"/>
            </a:endParaRPr>
          </a:p>
        </p:txBody>
      </p:sp>
      <p:pic>
        <p:nvPicPr>
          <p:cNvPr id="523" name="Google Shape;523;p34"/>
          <p:cNvPicPr preferRelativeResize="0"/>
          <p:nvPr/>
        </p:nvPicPr>
        <p:blipFill>
          <a:blip r:embed="rId7">
            <a:alphaModFix/>
          </a:blip>
          <a:stretch>
            <a:fillRect/>
          </a:stretch>
        </p:blipFill>
        <p:spPr>
          <a:xfrm>
            <a:off x="5037300" y="415411"/>
            <a:ext cx="1003126" cy="817874"/>
          </a:xfrm>
          <a:prstGeom prst="rect">
            <a:avLst/>
          </a:prstGeom>
          <a:noFill/>
          <a:ln>
            <a:noFill/>
          </a:ln>
        </p:spPr>
      </p:pic>
      <p:sp>
        <p:nvSpPr>
          <p:cNvPr id="524" name="Google Shape;524;p34"/>
          <p:cNvSpPr txBox="1"/>
          <p:nvPr>
            <p:ph idx="4294967295" type="title"/>
          </p:nvPr>
        </p:nvSpPr>
        <p:spPr>
          <a:xfrm>
            <a:off x="6391275" y="616288"/>
            <a:ext cx="1929600" cy="416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2200">
                <a:solidFill>
                  <a:srgbClr val="000000"/>
                </a:solidFill>
              </a:rPr>
              <a:t>Modelo SVM</a:t>
            </a:r>
            <a:endParaRPr sz="2200">
              <a:solidFill>
                <a:srgbClr val="000000"/>
              </a:solidFill>
            </a:endParaRPr>
          </a:p>
        </p:txBody>
      </p:sp>
      <p:sp>
        <p:nvSpPr>
          <p:cNvPr id="525" name="Google Shape;525;p34"/>
          <p:cNvSpPr txBox="1"/>
          <p:nvPr/>
        </p:nvSpPr>
        <p:spPr>
          <a:xfrm>
            <a:off x="5426525" y="1280400"/>
            <a:ext cx="3675300" cy="14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100" u="sng">
                <a:latin typeface="Roboto"/>
                <a:ea typeface="Roboto"/>
                <a:cs typeface="Roboto"/>
                <a:sym typeface="Roboto"/>
              </a:rPr>
              <a:t>Métricas:</a:t>
            </a:r>
            <a:endParaRPr b="1" sz="1100" u="sng">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Precisión del modelo:</a:t>
            </a:r>
            <a:r>
              <a:rPr lang="es" sz="1100">
                <a:latin typeface="Roboto"/>
                <a:ea typeface="Roboto"/>
                <a:cs typeface="Roboto"/>
                <a:sym typeface="Roboto"/>
              </a:rPr>
              <a:t> 86.73%</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b="1"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Matriz de Confusión:</a:t>
            </a:r>
            <a:endParaRPr b="1" i="1"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Verdaderos Negativos: 255  -  Falsos Positivos: 39 </a:t>
            </a:r>
            <a:endParaRPr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Falsos Negativos: 0  -  Verdaderos Positivos: 0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pic>
        <p:nvPicPr>
          <p:cNvPr id="526" name="Google Shape;526;p34"/>
          <p:cNvPicPr preferRelativeResize="0"/>
          <p:nvPr/>
        </p:nvPicPr>
        <p:blipFill>
          <a:blip r:embed="rId8">
            <a:alphaModFix/>
          </a:blip>
          <a:stretch>
            <a:fillRect/>
          </a:stretch>
        </p:blipFill>
        <p:spPr>
          <a:xfrm>
            <a:off x="5566735" y="2865400"/>
            <a:ext cx="3237240" cy="771175"/>
          </a:xfrm>
          <a:prstGeom prst="rect">
            <a:avLst/>
          </a:prstGeom>
          <a:noFill/>
          <a:ln>
            <a:noFill/>
          </a:ln>
        </p:spPr>
      </p:pic>
      <p:sp>
        <p:nvSpPr>
          <p:cNvPr id="527" name="Google Shape;527;p34"/>
          <p:cNvSpPr txBox="1"/>
          <p:nvPr/>
        </p:nvSpPr>
        <p:spPr>
          <a:xfrm>
            <a:off x="5037300" y="3684950"/>
            <a:ext cx="4106700" cy="993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100" u="sng">
                <a:latin typeface="Roboto"/>
                <a:ea typeface="Roboto"/>
                <a:cs typeface="Roboto"/>
                <a:sym typeface="Roboto"/>
              </a:rPr>
              <a:t>Resumen:</a:t>
            </a:r>
            <a:br>
              <a:rPr lang="es" sz="1100">
                <a:latin typeface="Roboto"/>
                <a:ea typeface="Roboto"/>
                <a:cs typeface="Roboto"/>
                <a:sym typeface="Roboto"/>
              </a:rPr>
            </a:br>
            <a:r>
              <a:rPr lang="es" sz="1100">
                <a:latin typeface="Roboto"/>
                <a:ea typeface="Roboto"/>
                <a:cs typeface="Roboto"/>
                <a:sym typeface="Roboto"/>
              </a:rPr>
              <a:t>La falta de recall y F1-score para la clase de rotación indica que el modelo no es capaz de identificar adecuadamente a los empleados en riesgo de rotación.</a:t>
            </a:r>
            <a:endParaRPr>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5"/>
          <p:cNvSpPr txBox="1"/>
          <p:nvPr>
            <p:ph idx="4294967295" type="title"/>
          </p:nvPr>
        </p:nvSpPr>
        <p:spPr>
          <a:xfrm>
            <a:off x="951625" y="562100"/>
            <a:ext cx="2385600" cy="61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1480">
                <a:solidFill>
                  <a:srgbClr val="000000"/>
                </a:solidFill>
              </a:rPr>
              <a:t>Modelo </a:t>
            </a:r>
            <a:r>
              <a:rPr lang="es" sz="1480">
                <a:solidFill>
                  <a:srgbClr val="000000"/>
                </a:solidFill>
              </a:rPr>
              <a:t>LogisticRegression</a:t>
            </a:r>
            <a:endParaRPr sz="1480">
              <a:solidFill>
                <a:srgbClr val="000000"/>
              </a:solidFill>
            </a:endParaRPr>
          </a:p>
        </p:txBody>
      </p:sp>
      <p:pic>
        <p:nvPicPr>
          <p:cNvPr id="533" name="Google Shape;533;p35"/>
          <p:cNvPicPr preferRelativeResize="0"/>
          <p:nvPr/>
        </p:nvPicPr>
        <p:blipFill rotWithShape="1">
          <a:blip r:embed="rId3">
            <a:alphaModFix/>
          </a:blip>
          <a:srcRect b="42782" l="20647" r="20459" t="42656"/>
          <a:stretch/>
        </p:blipFill>
        <p:spPr>
          <a:xfrm>
            <a:off x="8463300" y="60113"/>
            <a:ext cx="638652" cy="157926"/>
          </a:xfrm>
          <a:prstGeom prst="rect">
            <a:avLst/>
          </a:prstGeom>
          <a:noFill/>
          <a:ln>
            <a:noFill/>
          </a:ln>
        </p:spPr>
      </p:pic>
      <p:grpSp>
        <p:nvGrpSpPr>
          <p:cNvPr id="534" name="Google Shape;534;p35"/>
          <p:cNvGrpSpPr/>
          <p:nvPr/>
        </p:nvGrpSpPr>
        <p:grpSpPr>
          <a:xfrm>
            <a:off x="-181625" y="60113"/>
            <a:ext cx="1080900" cy="416238"/>
            <a:chOff x="246400" y="-12"/>
            <a:chExt cx="1080900" cy="416238"/>
          </a:xfrm>
        </p:grpSpPr>
        <p:pic>
          <p:nvPicPr>
            <p:cNvPr id="535" name="Google Shape;535;p35"/>
            <p:cNvPicPr preferRelativeResize="0"/>
            <p:nvPr/>
          </p:nvPicPr>
          <p:blipFill>
            <a:blip r:embed="rId4">
              <a:alphaModFix/>
            </a:blip>
            <a:stretch>
              <a:fillRect/>
            </a:stretch>
          </p:blipFill>
          <p:spPr>
            <a:xfrm>
              <a:off x="567900" y="-12"/>
              <a:ext cx="437898" cy="174901"/>
            </a:xfrm>
            <a:prstGeom prst="rect">
              <a:avLst/>
            </a:prstGeom>
            <a:noFill/>
            <a:ln>
              <a:noFill/>
            </a:ln>
          </p:spPr>
        </p:pic>
        <p:sp>
          <p:nvSpPr>
            <p:cNvPr id="536" name="Google Shape;536;p35"/>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
        <p:nvSpPr>
          <p:cNvPr id="537" name="Google Shape;537;p35"/>
          <p:cNvSpPr txBox="1"/>
          <p:nvPr/>
        </p:nvSpPr>
        <p:spPr>
          <a:xfrm>
            <a:off x="273900" y="1344300"/>
            <a:ext cx="3997200" cy="14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100" u="sng">
                <a:latin typeface="Roboto"/>
                <a:ea typeface="Roboto"/>
                <a:cs typeface="Roboto"/>
                <a:sym typeface="Roboto"/>
              </a:rPr>
              <a:t>Métricas:</a:t>
            </a:r>
            <a:endParaRPr b="1" sz="1100" u="sng">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Precisión del modelo:</a:t>
            </a:r>
            <a:r>
              <a:rPr lang="es" sz="1100">
                <a:latin typeface="Roboto"/>
                <a:ea typeface="Roboto"/>
                <a:cs typeface="Roboto"/>
                <a:sym typeface="Roboto"/>
              </a:rPr>
              <a:t> 89.80%</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b="1"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Matriz de Confusión:</a:t>
            </a:r>
            <a:endParaRPr b="1" i="1"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Verdaderos Negativos: 254  -  Falsos Positivos: 1</a:t>
            </a:r>
            <a:endParaRPr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Falsos Negativos: 29  -  Verdaderos Positivos: 10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sp>
        <p:nvSpPr>
          <p:cNvPr id="538" name="Google Shape;538;p35"/>
          <p:cNvSpPr txBox="1"/>
          <p:nvPr/>
        </p:nvSpPr>
        <p:spPr>
          <a:xfrm>
            <a:off x="0" y="4831500"/>
            <a:ext cx="3910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800">
                <a:latin typeface="Roboto"/>
                <a:ea typeface="Roboto"/>
                <a:cs typeface="Roboto"/>
                <a:sym typeface="Roboto"/>
              </a:rPr>
              <a:t>Nota: Clase 0 = No Renuncia/Rotación  –  Clase 1 = Renuncia/Rotación</a:t>
            </a:r>
            <a:endParaRPr i="1" sz="800">
              <a:latin typeface="Roboto"/>
              <a:ea typeface="Roboto"/>
              <a:cs typeface="Roboto"/>
              <a:sym typeface="Roboto"/>
            </a:endParaRPr>
          </a:p>
        </p:txBody>
      </p:sp>
      <p:sp>
        <p:nvSpPr>
          <p:cNvPr id="539" name="Google Shape;539;p35"/>
          <p:cNvSpPr txBox="1"/>
          <p:nvPr/>
        </p:nvSpPr>
        <p:spPr>
          <a:xfrm>
            <a:off x="126950" y="3684950"/>
            <a:ext cx="4298400" cy="109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000" u="sng">
                <a:latin typeface="Roboto"/>
                <a:ea typeface="Roboto"/>
                <a:cs typeface="Roboto"/>
                <a:sym typeface="Roboto"/>
              </a:rPr>
              <a:t>Resumen:</a:t>
            </a:r>
            <a:endParaRPr sz="1000">
              <a:latin typeface="Roboto"/>
              <a:ea typeface="Roboto"/>
              <a:cs typeface="Roboto"/>
              <a:sym typeface="Roboto"/>
            </a:endParaRPr>
          </a:p>
          <a:p>
            <a:pPr indent="0" lvl="0" marL="0" rtl="0" algn="just">
              <a:spcBef>
                <a:spcPts val="0"/>
              </a:spcBef>
              <a:spcAft>
                <a:spcPts val="0"/>
              </a:spcAft>
              <a:buNone/>
            </a:pPr>
            <a:r>
              <a:rPr lang="es" sz="1000">
                <a:latin typeface="Roboto"/>
                <a:ea typeface="Roboto"/>
                <a:cs typeface="Roboto"/>
                <a:sym typeface="Roboto"/>
              </a:rPr>
              <a:t>Muestra una alta precisión general y un buen rendimiento en la clasificación de la clase 0 . Sin embargo, el rendimiento en la clasificación de la clase 1 es menos satisfactorio. En general, el modelo es efectivo para predecir la no rotación, pero se puede mejorar en la predicción de la rotación.</a:t>
            </a:r>
            <a:r>
              <a:rPr lang="es" sz="1000">
                <a:latin typeface="Roboto"/>
                <a:ea typeface="Roboto"/>
                <a:cs typeface="Roboto"/>
                <a:sym typeface="Roboto"/>
              </a:rPr>
              <a:t> </a:t>
            </a:r>
            <a:endParaRPr sz="1300">
              <a:latin typeface="Nunito"/>
              <a:ea typeface="Nunito"/>
              <a:cs typeface="Nunito"/>
              <a:sym typeface="Nunito"/>
            </a:endParaRPr>
          </a:p>
        </p:txBody>
      </p:sp>
      <p:sp>
        <p:nvSpPr>
          <p:cNvPr id="540" name="Google Shape;540;p35"/>
          <p:cNvSpPr txBox="1"/>
          <p:nvPr>
            <p:ph idx="4294967295" type="title"/>
          </p:nvPr>
        </p:nvSpPr>
        <p:spPr>
          <a:xfrm>
            <a:off x="6384000" y="562100"/>
            <a:ext cx="2336100" cy="61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1480">
                <a:solidFill>
                  <a:srgbClr val="000000"/>
                </a:solidFill>
              </a:rPr>
              <a:t>Modelo </a:t>
            </a:r>
            <a:r>
              <a:rPr lang="es" sz="1480">
                <a:solidFill>
                  <a:srgbClr val="000000"/>
                </a:solidFill>
              </a:rPr>
              <a:t>RandomForestClassifier</a:t>
            </a:r>
            <a:endParaRPr sz="1480">
              <a:solidFill>
                <a:srgbClr val="000000"/>
              </a:solidFill>
            </a:endParaRPr>
          </a:p>
        </p:txBody>
      </p:sp>
      <p:sp>
        <p:nvSpPr>
          <p:cNvPr id="541" name="Google Shape;541;p35"/>
          <p:cNvSpPr txBox="1"/>
          <p:nvPr/>
        </p:nvSpPr>
        <p:spPr>
          <a:xfrm>
            <a:off x="5426525" y="1280400"/>
            <a:ext cx="3675300" cy="14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100" u="sng">
                <a:latin typeface="Roboto"/>
                <a:ea typeface="Roboto"/>
                <a:cs typeface="Roboto"/>
                <a:sym typeface="Roboto"/>
              </a:rPr>
              <a:t>Métricas:</a:t>
            </a:r>
            <a:endParaRPr b="1" sz="1100" u="sng">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Precisión del modelo:</a:t>
            </a:r>
            <a:r>
              <a:rPr lang="es" sz="1100">
                <a:latin typeface="Roboto"/>
                <a:ea typeface="Roboto"/>
                <a:cs typeface="Roboto"/>
                <a:sym typeface="Roboto"/>
              </a:rPr>
              <a:t> 86.73%</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b="1"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Matriz de Confusión:</a:t>
            </a:r>
            <a:endParaRPr b="1" i="1"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Verdaderos Negativos: 255  -  Falsos Positivos: 0</a:t>
            </a:r>
            <a:endParaRPr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Falsos Negativos: 39  -  Verdaderos Positivos: 0 </a:t>
            </a:r>
            <a:endParaRPr b="1" i="1" sz="1100">
              <a:latin typeface="Roboto"/>
              <a:ea typeface="Roboto"/>
              <a:cs typeface="Roboto"/>
              <a:sym typeface="Roboto"/>
            </a:endParaRPr>
          </a:p>
        </p:txBody>
      </p:sp>
      <p:pic>
        <p:nvPicPr>
          <p:cNvPr id="542" name="Google Shape;542;p35"/>
          <p:cNvPicPr preferRelativeResize="0"/>
          <p:nvPr/>
        </p:nvPicPr>
        <p:blipFill>
          <a:blip r:embed="rId5">
            <a:alphaModFix/>
          </a:blip>
          <a:stretch>
            <a:fillRect/>
          </a:stretch>
        </p:blipFill>
        <p:spPr>
          <a:xfrm>
            <a:off x="5566735" y="2865400"/>
            <a:ext cx="3237240" cy="771175"/>
          </a:xfrm>
          <a:prstGeom prst="rect">
            <a:avLst/>
          </a:prstGeom>
          <a:noFill/>
          <a:ln>
            <a:noFill/>
          </a:ln>
        </p:spPr>
      </p:pic>
      <p:sp>
        <p:nvSpPr>
          <p:cNvPr id="543" name="Google Shape;543;p35"/>
          <p:cNvSpPr txBox="1"/>
          <p:nvPr/>
        </p:nvSpPr>
        <p:spPr>
          <a:xfrm>
            <a:off x="5037300" y="3684950"/>
            <a:ext cx="4106700" cy="10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u="sng">
                <a:latin typeface="Roboto"/>
                <a:ea typeface="Roboto"/>
                <a:cs typeface="Roboto"/>
                <a:sym typeface="Roboto"/>
              </a:rPr>
              <a:t>Resumen:</a:t>
            </a:r>
            <a:br>
              <a:rPr lang="es" sz="1000">
                <a:latin typeface="Roboto"/>
                <a:ea typeface="Roboto"/>
                <a:cs typeface="Roboto"/>
                <a:sym typeface="Roboto"/>
              </a:rPr>
            </a:br>
            <a:r>
              <a:rPr lang="es" sz="1000">
                <a:latin typeface="Roboto"/>
                <a:ea typeface="Roboto"/>
                <a:cs typeface="Roboto"/>
                <a:sym typeface="Roboto"/>
              </a:rPr>
              <a:t>Muestra una alta precisión general, pero enfrenta un problema de underfitting en la clasificación de la clase de rotación. La falta de recall y F1-score para la clase de rotación indica que el modelo no es capaz de identificar adecuadamente a los empleados en riesgo de rotación.</a:t>
            </a:r>
            <a:endParaRPr sz="1000">
              <a:latin typeface="Nunito"/>
              <a:ea typeface="Nunito"/>
              <a:cs typeface="Nunito"/>
              <a:sym typeface="Nunito"/>
            </a:endParaRPr>
          </a:p>
        </p:txBody>
      </p:sp>
      <p:pic>
        <p:nvPicPr>
          <p:cNvPr id="544" name="Google Shape;544;p35"/>
          <p:cNvPicPr preferRelativeResize="0"/>
          <p:nvPr/>
        </p:nvPicPr>
        <p:blipFill rotWithShape="1">
          <a:blip r:embed="rId6">
            <a:alphaModFix/>
          </a:blip>
          <a:srcRect b="16082" l="46726" r="6876" t="20024"/>
          <a:stretch/>
        </p:blipFill>
        <p:spPr>
          <a:xfrm>
            <a:off x="126950" y="562098"/>
            <a:ext cx="700182" cy="617100"/>
          </a:xfrm>
          <a:prstGeom prst="rect">
            <a:avLst/>
          </a:prstGeom>
          <a:noFill/>
          <a:ln>
            <a:noFill/>
          </a:ln>
        </p:spPr>
      </p:pic>
      <p:pic>
        <p:nvPicPr>
          <p:cNvPr id="545" name="Google Shape;545;p35"/>
          <p:cNvPicPr preferRelativeResize="0"/>
          <p:nvPr/>
        </p:nvPicPr>
        <p:blipFill>
          <a:blip r:embed="rId7">
            <a:alphaModFix/>
          </a:blip>
          <a:stretch>
            <a:fillRect/>
          </a:stretch>
        </p:blipFill>
        <p:spPr>
          <a:xfrm>
            <a:off x="467075" y="2982100"/>
            <a:ext cx="3108050" cy="667175"/>
          </a:xfrm>
          <a:prstGeom prst="rect">
            <a:avLst/>
          </a:prstGeom>
          <a:noFill/>
          <a:ln>
            <a:noFill/>
          </a:ln>
        </p:spPr>
      </p:pic>
      <p:pic>
        <p:nvPicPr>
          <p:cNvPr id="546" name="Google Shape;546;p35"/>
          <p:cNvPicPr preferRelativeResize="0"/>
          <p:nvPr/>
        </p:nvPicPr>
        <p:blipFill rotWithShape="1">
          <a:blip r:embed="rId8">
            <a:alphaModFix/>
          </a:blip>
          <a:srcRect b="32768" l="3899" r="45259" t="0"/>
          <a:stretch/>
        </p:blipFill>
        <p:spPr>
          <a:xfrm>
            <a:off x="5037300" y="537062"/>
            <a:ext cx="1009032" cy="667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6"/>
          <p:cNvSpPr txBox="1"/>
          <p:nvPr>
            <p:ph idx="4294967295" type="title"/>
          </p:nvPr>
        </p:nvSpPr>
        <p:spPr>
          <a:xfrm>
            <a:off x="976800" y="629425"/>
            <a:ext cx="20373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1480">
                <a:solidFill>
                  <a:srgbClr val="000000"/>
                </a:solidFill>
              </a:rPr>
              <a:t>Modelo </a:t>
            </a:r>
            <a:r>
              <a:rPr lang="es" sz="1480">
                <a:solidFill>
                  <a:srgbClr val="000000"/>
                </a:solidFill>
              </a:rPr>
              <a:t>XGBoost</a:t>
            </a:r>
            <a:endParaRPr sz="1480">
              <a:solidFill>
                <a:srgbClr val="000000"/>
              </a:solidFill>
            </a:endParaRPr>
          </a:p>
        </p:txBody>
      </p:sp>
      <p:pic>
        <p:nvPicPr>
          <p:cNvPr id="552" name="Google Shape;552;p36"/>
          <p:cNvPicPr preferRelativeResize="0"/>
          <p:nvPr/>
        </p:nvPicPr>
        <p:blipFill rotWithShape="1">
          <a:blip r:embed="rId3">
            <a:alphaModFix/>
          </a:blip>
          <a:srcRect b="42782" l="20647" r="20459" t="42656"/>
          <a:stretch/>
        </p:blipFill>
        <p:spPr>
          <a:xfrm>
            <a:off x="8463300" y="60113"/>
            <a:ext cx="638652" cy="157926"/>
          </a:xfrm>
          <a:prstGeom prst="rect">
            <a:avLst/>
          </a:prstGeom>
          <a:noFill/>
          <a:ln>
            <a:noFill/>
          </a:ln>
        </p:spPr>
      </p:pic>
      <p:grpSp>
        <p:nvGrpSpPr>
          <p:cNvPr id="553" name="Google Shape;553;p36"/>
          <p:cNvGrpSpPr/>
          <p:nvPr/>
        </p:nvGrpSpPr>
        <p:grpSpPr>
          <a:xfrm>
            <a:off x="-181625" y="60113"/>
            <a:ext cx="1080900" cy="416238"/>
            <a:chOff x="246400" y="-12"/>
            <a:chExt cx="1080900" cy="416238"/>
          </a:xfrm>
        </p:grpSpPr>
        <p:pic>
          <p:nvPicPr>
            <p:cNvPr id="554" name="Google Shape;554;p36"/>
            <p:cNvPicPr preferRelativeResize="0"/>
            <p:nvPr/>
          </p:nvPicPr>
          <p:blipFill>
            <a:blip r:embed="rId4">
              <a:alphaModFix/>
            </a:blip>
            <a:stretch>
              <a:fillRect/>
            </a:stretch>
          </p:blipFill>
          <p:spPr>
            <a:xfrm>
              <a:off x="567900" y="-12"/>
              <a:ext cx="437898" cy="174901"/>
            </a:xfrm>
            <a:prstGeom prst="rect">
              <a:avLst/>
            </a:prstGeom>
            <a:noFill/>
            <a:ln>
              <a:noFill/>
            </a:ln>
          </p:spPr>
        </p:pic>
        <p:sp>
          <p:nvSpPr>
            <p:cNvPr id="555" name="Google Shape;555;p36"/>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
        <p:nvSpPr>
          <p:cNvPr id="556" name="Google Shape;556;p36"/>
          <p:cNvSpPr txBox="1"/>
          <p:nvPr/>
        </p:nvSpPr>
        <p:spPr>
          <a:xfrm>
            <a:off x="386125" y="1351638"/>
            <a:ext cx="3997200" cy="14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100" u="sng">
                <a:latin typeface="Roboto"/>
                <a:ea typeface="Roboto"/>
                <a:cs typeface="Roboto"/>
                <a:sym typeface="Roboto"/>
              </a:rPr>
              <a:t>Métricas:</a:t>
            </a:r>
            <a:endParaRPr b="1" sz="1100" u="sng">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Precisión del modelo:</a:t>
            </a:r>
            <a:r>
              <a:rPr lang="es" sz="1100">
                <a:latin typeface="Roboto"/>
                <a:ea typeface="Roboto"/>
                <a:cs typeface="Roboto"/>
                <a:sym typeface="Roboto"/>
              </a:rPr>
              <a:t> 88.44%</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b="1"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Matriz de Confusión:</a:t>
            </a:r>
            <a:endParaRPr b="1" i="1"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Verdaderos Negativos: 252  -  Falsos Positivos: 3</a:t>
            </a:r>
            <a:endParaRPr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Falsos Negativos: 31  -  Verdaderos Positivos: 8 </a:t>
            </a:r>
            <a:endParaRPr b="1" i="1" sz="1100">
              <a:latin typeface="Roboto"/>
              <a:ea typeface="Roboto"/>
              <a:cs typeface="Roboto"/>
              <a:sym typeface="Roboto"/>
            </a:endParaRPr>
          </a:p>
        </p:txBody>
      </p:sp>
      <p:sp>
        <p:nvSpPr>
          <p:cNvPr id="557" name="Google Shape;557;p36"/>
          <p:cNvSpPr txBox="1"/>
          <p:nvPr/>
        </p:nvSpPr>
        <p:spPr>
          <a:xfrm>
            <a:off x="0" y="4831500"/>
            <a:ext cx="3910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800">
                <a:latin typeface="Roboto"/>
                <a:ea typeface="Roboto"/>
                <a:cs typeface="Roboto"/>
                <a:sym typeface="Roboto"/>
              </a:rPr>
              <a:t>Nota: Clase 0 = No Renuncia/Rotación  –  Clase 1 = Renuncia/Rotación</a:t>
            </a:r>
            <a:endParaRPr i="1" sz="800">
              <a:latin typeface="Roboto"/>
              <a:ea typeface="Roboto"/>
              <a:cs typeface="Roboto"/>
              <a:sym typeface="Roboto"/>
            </a:endParaRPr>
          </a:p>
        </p:txBody>
      </p:sp>
      <p:sp>
        <p:nvSpPr>
          <p:cNvPr id="558" name="Google Shape;558;p36"/>
          <p:cNvSpPr txBox="1"/>
          <p:nvPr/>
        </p:nvSpPr>
        <p:spPr>
          <a:xfrm>
            <a:off x="239175" y="3692288"/>
            <a:ext cx="4298400" cy="109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000" u="sng">
                <a:latin typeface="Roboto"/>
                <a:ea typeface="Roboto"/>
                <a:cs typeface="Roboto"/>
                <a:sym typeface="Roboto"/>
              </a:rPr>
              <a:t>Resumen:</a:t>
            </a:r>
            <a:endParaRPr sz="1000">
              <a:latin typeface="Roboto"/>
              <a:ea typeface="Roboto"/>
              <a:cs typeface="Roboto"/>
              <a:sym typeface="Roboto"/>
            </a:endParaRPr>
          </a:p>
          <a:p>
            <a:pPr indent="0" lvl="0" marL="0" rtl="0" algn="just">
              <a:spcBef>
                <a:spcPts val="0"/>
              </a:spcBef>
              <a:spcAft>
                <a:spcPts val="0"/>
              </a:spcAft>
              <a:buNone/>
            </a:pPr>
            <a:r>
              <a:rPr lang="es" sz="1000">
                <a:latin typeface="Roboto"/>
                <a:ea typeface="Roboto"/>
                <a:cs typeface="Roboto"/>
                <a:sym typeface="Roboto"/>
              </a:rPr>
              <a:t>M</a:t>
            </a:r>
            <a:r>
              <a:rPr lang="es" sz="1000">
                <a:latin typeface="Roboto"/>
                <a:ea typeface="Roboto"/>
                <a:cs typeface="Roboto"/>
                <a:sym typeface="Roboto"/>
              </a:rPr>
              <a:t>uestra una precisión general sólida y un rendimiento mejorado en la clasificación de la clase Rotación en comparación con algunos de los modelos anteriores. Aunque el recall y el F1-score para la clase 1 aún son modestos, indican una mejora en la identificación de empleados en riesgo de rotación en comparación con otros modelos. </a:t>
            </a:r>
            <a:endParaRPr sz="1300">
              <a:latin typeface="Nunito"/>
              <a:ea typeface="Nunito"/>
              <a:cs typeface="Nunito"/>
              <a:sym typeface="Nunito"/>
            </a:endParaRPr>
          </a:p>
        </p:txBody>
      </p:sp>
      <p:pic>
        <p:nvPicPr>
          <p:cNvPr id="559" name="Google Shape;559;p36"/>
          <p:cNvPicPr preferRelativeResize="0"/>
          <p:nvPr/>
        </p:nvPicPr>
        <p:blipFill rotWithShape="1">
          <a:blip r:embed="rId5">
            <a:alphaModFix/>
          </a:blip>
          <a:srcRect b="7059" l="55450" r="2734" t="5565"/>
          <a:stretch/>
        </p:blipFill>
        <p:spPr>
          <a:xfrm>
            <a:off x="239175" y="519363"/>
            <a:ext cx="673794" cy="667175"/>
          </a:xfrm>
          <a:prstGeom prst="rect">
            <a:avLst/>
          </a:prstGeom>
          <a:noFill/>
          <a:ln>
            <a:noFill/>
          </a:ln>
        </p:spPr>
      </p:pic>
      <p:pic>
        <p:nvPicPr>
          <p:cNvPr id="560" name="Google Shape;560;p36"/>
          <p:cNvPicPr preferRelativeResize="0"/>
          <p:nvPr/>
        </p:nvPicPr>
        <p:blipFill>
          <a:blip r:embed="rId6">
            <a:alphaModFix/>
          </a:blip>
          <a:stretch>
            <a:fillRect/>
          </a:stretch>
        </p:blipFill>
        <p:spPr>
          <a:xfrm>
            <a:off x="534575" y="2924725"/>
            <a:ext cx="2921757" cy="667175"/>
          </a:xfrm>
          <a:prstGeom prst="rect">
            <a:avLst/>
          </a:prstGeom>
          <a:noFill/>
          <a:ln>
            <a:noFill/>
          </a:ln>
        </p:spPr>
      </p:pic>
      <p:pic>
        <p:nvPicPr>
          <p:cNvPr id="561" name="Google Shape;561;p36"/>
          <p:cNvPicPr preferRelativeResize="0"/>
          <p:nvPr/>
        </p:nvPicPr>
        <p:blipFill>
          <a:blip r:embed="rId7">
            <a:alphaModFix/>
          </a:blip>
          <a:stretch>
            <a:fillRect/>
          </a:stretch>
        </p:blipFill>
        <p:spPr>
          <a:xfrm>
            <a:off x="4925900" y="476350"/>
            <a:ext cx="921300" cy="921300"/>
          </a:xfrm>
          <a:prstGeom prst="rect">
            <a:avLst/>
          </a:prstGeom>
          <a:noFill/>
          <a:ln>
            <a:noFill/>
          </a:ln>
        </p:spPr>
      </p:pic>
      <p:sp>
        <p:nvSpPr>
          <p:cNvPr id="562" name="Google Shape;562;p36"/>
          <p:cNvSpPr txBox="1"/>
          <p:nvPr>
            <p:ph idx="4294967295" type="title"/>
          </p:nvPr>
        </p:nvSpPr>
        <p:spPr>
          <a:xfrm>
            <a:off x="5977775" y="370450"/>
            <a:ext cx="3072300" cy="3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s" sz="1280" u="sng">
                <a:solidFill>
                  <a:srgbClr val="000000"/>
                </a:solidFill>
              </a:rPr>
              <a:t>Optimización de Hiperparámetros</a:t>
            </a:r>
            <a:endParaRPr b="0" sz="1280" u="sng">
              <a:solidFill>
                <a:srgbClr val="000000"/>
              </a:solidFill>
            </a:endParaRPr>
          </a:p>
        </p:txBody>
      </p:sp>
      <p:sp>
        <p:nvSpPr>
          <p:cNvPr id="563" name="Google Shape;563;p36"/>
          <p:cNvSpPr txBox="1"/>
          <p:nvPr>
            <p:ph idx="4294967295" type="title"/>
          </p:nvPr>
        </p:nvSpPr>
        <p:spPr>
          <a:xfrm>
            <a:off x="5912525" y="871050"/>
            <a:ext cx="3072300" cy="63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80">
                <a:solidFill>
                  <a:srgbClr val="000000"/>
                </a:solidFill>
              </a:rPr>
              <a:t>Random Grid Search</a:t>
            </a:r>
            <a:endParaRPr sz="1280">
              <a:solidFill>
                <a:srgbClr val="000000"/>
              </a:solidFill>
            </a:endParaRPr>
          </a:p>
          <a:p>
            <a:pPr indent="0" lvl="0" marL="0" rtl="0" algn="ctr">
              <a:spcBef>
                <a:spcPts val="0"/>
              </a:spcBef>
              <a:spcAft>
                <a:spcPts val="0"/>
              </a:spcAft>
              <a:buNone/>
            </a:pPr>
            <a:r>
              <a:rPr b="0" lang="es" sz="1280">
                <a:solidFill>
                  <a:srgbClr val="000000"/>
                </a:solidFill>
              </a:rPr>
              <a:t>(modelo RandomForestClassifier)</a:t>
            </a:r>
            <a:endParaRPr b="0" sz="1280">
              <a:solidFill>
                <a:srgbClr val="000000"/>
              </a:solidFill>
            </a:endParaRPr>
          </a:p>
          <a:p>
            <a:pPr indent="0" lvl="0" marL="0" rtl="0" algn="ctr">
              <a:spcBef>
                <a:spcPts val="0"/>
              </a:spcBef>
              <a:spcAft>
                <a:spcPts val="0"/>
              </a:spcAft>
              <a:buSzPts val="990"/>
              <a:buNone/>
            </a:pPr>
            <a:r>
              <a:t/>
            </a:r>
            <a:endParaRPr b="0" sz="1280">
              <a:solidFill>
                <a:srgbClr val="000000"/>
              </a:solidFill>
            </a:endParaRPr>
          </a:p>
        </p:txBody>
      </p:sp>
      <p:sp>
        <p:nvSpPr>
          <p:cNvPr id="564" name="Google Shape;564;p36"/>
          <p:cNvSpPr txBox="1"/>
          <p:nvPr/>
        </p:nvSpPr>
        <p:spPr>
          <a:xfrm>
            <a:off x="4925900" y="1524588"/>
            <a:ext cx="3997200" cy="14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100" u="sng">
                <a:latin typeface="Roboto"/>
                <a:ea typeface="Roboto"/>
                <a:cs typeface="Roboto"/>
                <a:sym typeface="Roboto"/>
              </a:rPr>
              <a:t>Métricas:</a:t>
            </a:r>
            <a:endParaRPr b="1" sz="1100" u="sng">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Precisión del modelo:</a:t>
            </a:r>
            <a:r>
              <a:rPr lang="es" sz="1100">
                <a:latin typeface="Roboto"/>
                <a:ea typeface="Roboto"/>
                <a:cs typeface="Roboto"/>
                <a:sym typeface="Roboto"/>
              </a:rPr>
              <a:t> 87.07%</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b="1" sz="1100">
              <a:latin typeface="Roboto"/>
              <a:ea typeface="Roboto"/>
              <a:cs typeface="Roboto"/>
              <a:sym typeface="Roboto"/>
            </a:endParaRPr>
          </a:p>
          <a:p>
            <a:pPr indent="0" lvl="0" marL="0" rtl="0" algn="l">
              <a:lnSpc>
                <a:spcPct val="115000"/>
              </a:lnSpc>
              <a:spcBef>
                <a:spcPts val="0"/>
              </a:spcBef>
              <a:spcAft>
                <a:spcPts val="0"/>
              </a:spcAft>
              <a:buNone/>
            </a:pPr>
            <a:r>
              <a:rPr b="1" i="1" lang="es" sz="1100">
                <a:latin typeface="Roboto"/>
                <a:ea typeface="Roboto"/>
                <a:cs typeface="Roboto"/>
                <a:sym typeface="Roboto"/>
              </a:rPr>
              <a:t>Matriz de Confusión:</a:t>
            </a:r>
            <a:endParaRPr b="1" i="1"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Verdaderos Negativos: 250  -  Falsos Positivos: 5</a:t>
            </a:r>
            <a:endParaRPr sz="1100">
              <a:latin typeface="Roboto"/>
              <a:ea typeface="Roboto"/>
              <a:cs typeface="Roboto"/>
              <a:sym typeface="Roboto"/>
            </a:endParaRPr>
          </a:p>
          <a:p>
            <a:pPr indent="0" lvl="0" marL="0" rtl="0" algn="l">
              <a:lnSpc>
                <a:spcPct val="115000"/>
              </a:lnSpc>
              <a:spcBef>
                <a:spcPts val="0"/>
              </a:spcBef>
              <a:spcAft>
                <a:spcPts val="0"/>
              </a:spcAft>
              <a:buNone/>
            </a:pPr>
            <a:r>
              <a:rPr lang="es" sz="1100">
                <a:latin typeface="Roboto"/>
                <a:ea typeface="Roboto"/>
                <a:cs typeface="Roboto"/>
                <a:sym typeface="Roboto"/>
              </a:rPr>
              <a:t>Falsos Negativos: 33  -  Verdaderos Positivos: 6</a:t>
            </a:r>
            <a:endParaRPr b="1" i="1" sz="1100">
              <a:latin typeface="Roboto"/>
              <a:ea typeface="Roboto"/>
              <a:cs typeface="Roboto"/>
              <a:sym typeface="Roboto"/>
            </a:endParaRPr>
          </a:p>
        </p:txBody>
      </p:sp>
      <p:pic>
        <p:nvPicPr>
          <p:cNvPr id="565" name="Google Shape;565;p36"/>
          <p:cNvPicPr preferRelativeResize="0"/>
          <p:nvPr/>
        </p:nvPicPr>
        <p:blipFill>
          <a:blip r:embed="rId8">
            <a:alphaModFix/>
          </a:blip>
          <a:stretch>
            <a:fillRect/>
          </a:stretch>
        </p:blipFill>
        <p:spPr>
          <a:xfrm>
            <a:off x="4824750" y="3124238"/>
            <a:ext cx="3638550" cy="790575"/>
          </a:xfrm>
          <a:prstGeom prst="rect">
            <a:avLst/>
          </a:prstGeom>
          <a:noFill/>
          <a:ln>
            <a:noFill/>
          </a:ln>
        </p:spPr>
      </p:pic>
      <p:sp>
        <p:nvSpPr>
          <p:cNvPr id="566" name="Google Shape;566;p36"/>
          <p:cNvSpPr txBox="1"/>
          <p:nvPr/>
        </p:nvSpPr>
        <p:spPr>
          <a:xfrm>
            <a:off x="4751675" y="3968013"/>
            <a:ext cx="4298400" cy="109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000" u="sng">
                <a:latin typeface="Roboto"/>
                <a:ea typeface="Roboto"/>
                <a:cs typeface="Roboto"/>
                <a:sym typeface="Roboto"/>
              </a:rPr>
              <a:t>Resumen:</a:t>
            </a:r>
            <a:endParaRPr sz="1000">
              <a:latin typeface="Roboto"/>
              <a:ea typeface="Roboto"/>
              <a:cs typeface="Roboto"/>
              <a:sym typeface="Roboto"/>
            </a:endParaRPr>
          </a:p>
          <a:p>
            <a:pPr indent="0" lvl="0" marL="0" rtl="0" algn="just">
              <a:spcBef>
                <a:spcPts val="0"/>
              </a:spcBef>
              <a:spcAft>
                <a:spcPts val="0"/>
              </a:spcAft>
              <a:buNone/>
            </a:pPr>
            <a:r>
              <a:rPr lang="es" sz="1000">
                <a:latin typeface="Roboto"/>
                <a:ea typeface="Roboto"/>
                <a:cs typeface="Roboto"/>
                <a:sym typeface="Roboto"/>
              </a:rPr>
              <a:t>Si bien muestra una mejora con respecto al modelo </a:t>
            </a:r>
            <a:r>
              <a:rPr lang="es" sz="1000">
                <a:latin typeface="Roboto"/>
                <a:ea typeface="Roboto"/>
                <a:cs typeface="Roboto"/>
                <a:sym typeface="Roboto"/>
              </a:rPr>
              <a:t>RandomForestClassifier, aún enfrenta un desafío en la clasificación de la clase de rotación con un recall bajo, lo que indica dificultades en identificar adecuadamente a los empleados en riesgo de rotación. La precisión y el F1-score para la clase de rotación son moderados.</a:t>
            </a:r>
            <a:endParaRPr sz="1300">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7"/>
          <p:cNvSpPr txBox="1"/>
          <p:nvPr>
            <p:ph idx="4294967295" type="title"/>
          </p:nvPr>
        </p:nvSpPr>
        <p:spPr>
          <a:xfrm>
            <a:off x="1375050" y="157825"/>
            <a:ext cx="6393900" cy="42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1679">
                <a:solidFill>
                  <a:srgbClr val="000000"/>
                </a:solidFill>
              </a:rPr>
              <a:t>Resumen de Evaluaciones y Métricas de los Modelos de ML</a:t>
            </a:r>
            <a:endParaRPr sz="1679">
              <a:solidFill>
                <a:srgbClr val="000000"/>
              </a:solidFill>
            </a:endParaRPr>
          </a:p>
        </p:txBody>
      </p:sp>
      <p:pic>
        <p:nvPicPr>
          <p:cNvPr id="572" name="Google Shape;572;p37"/>
          <p:cNvPicPr preferRelativeResize="0"/>
          <p:nvPr/>
        </p:nvPicPr>
        <p:blipFill rotWithShape="1">
          <a:blip r:embed="rId3">
            <a:alphaModFix/>
          </a:blip>
          <a:srcRect b="42782" l="20647" r="20459" t="42656"/>
          <a:stretch/>
        </p:blipFill>
        <p:spPr>
          <a:xfrm>
            <a:off x="8463300" y="60113"/>
            <a:ext cx="638652" cy="157926"/>
          </a:xfrm>
          <a:prstGeom prst="rect">
            <a:avLst/>
          </a:prstGeom>
          <a:noFill/>
          <a:ln>
            <a:noFill/>
          </a:ln>
        </p:spPr>
      </p:pic>
      <p:grpSp>
        <p:nvGrpSpPr>
          <p:cNvPr id="573" name="Google Shape;573;p37"/>
          <p:cNvGrpSpPr/>
          <p:nvPr/>
        </p:nvGrpSpPr>
        <p:grpSpPr>
          <a:xfrm>
            <a:off x="-181625" y="60113"/>
            <a:ext cx="1080900" cy="416238"/>
            <a:chOff x="246400" y="-12"/>
            <a:chExt cx="1080900" cy="416238"/>
          </a:xfrm>
        </p:grpSpPr>
        <p:pic>
          <p:nvPicPr>
            <p:cNvPr id="574" name="Google Shape;574;p37"/>
            <p:cNvPicPr preferRelativeResize="0"/>
            <p:nvPr/>
          </p:nvPicPr>
          <p:blipFill>
            <a:blip r:embed="rId4">
              <a:alphaModFix/>
            </a:blip>
            <a:stretch>
              <a:fillRect/>
            </a:stretch>
          </p:blipFill>
          <p:spPr>
            <a:xfrm>
              <a:off x="567900" y="-12"/>
              <a:ext cx="437898" cy="174901"/>
            </a:xfrm>
            <a:prstGeom prst="rect">
              <a:avLst/>
            </a:prstGeom>
            <a:noFill/>
            <a:ln>
              <a:noFill/>
            </a:ln>
          </p:spPr>
        </p:pic>
        <p:sp>
          <p:nvSpPr>
            <p:cNvPr id="575" name="Google Shape;575;p37"/>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
        <p:nvSpPr>
          <p:cNvPr id="576" name="Google Shape;576;p37"/>
          <p:cNvSpPr txBox="1"/>
          <p:nvPr/>
        </p:nvSpPr>
        <p:spPr>
          <a:xfrm>
            <a:off x="899275" y="2738700"/>
            <a:ext cx="3852300" cy="147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000">
                <a:latin typeface="Roboto"/>
                <a:ea typeface="Roboto"/>
                <a:cs typeface="Roboto"/>
                <a:sym typeface="Roboto"/>
              </a:rPr>
              <a:t>Resultados de la K-Fold Cross Validation para los 5 modelos:</a:t>
            </a:r>
            <a:endParaRPr b="1" sz="1000">
              <a:latin typeface="Roboto"/>
              <a:ea typeface="Roboto"/>
              <a:cs typeface="Roboto"/>
              <a:sym typeface="Roboto"/>
            </a:endParaRPr>
          </a:p>
          <a:p>
            <a:pPr indent="0" lvl="0" marL="0" rtl="0" algn="just">
              <a:lnSpc>
                <a:spcPct val="115000"/>
              </a:lnSpc>
              <a:spcBef>
                <a:spcPts val="0"/>
              </a:spcBef>
              <a:spcAft>
                <a:spcPts val="0"/>
              </a:spcAft>
              <a:buNone/>
            </a:pPr>
            <a:r>
              <a:t/>
            </a:r>
            <a:endParaRPr b="1" sz="1000">
              <a:latin typeface="Roboto"/>
              <a:ea typeface="Roboto"/>
              <a:cs typeface="Roboto"/>
              <a:sym typeface="Roboto"/>
            </a:endParaRPr>
          </a:p>
          <a:p>
            <a:pPr indent="0" lvl="0" marL="0" rtl="0" algn="just">
              <a:lnSpc>
                <a:spcPct val="115000"/>
              </a:lnSpc>
              <a:spcBef>
                <a:spcPts val="0"/>
              </a:spcBef>
              <a:spcAft>
                <a:spcPts val="0"/>
              </a:spcAft>
              <a:buNone/>
            </a:pPr>
            <a:r>
              <a:rPr lang="es" sz="1000">
                <a:latin typeface="Roboto"/>
                <a:ea typeface="Roboto"/>
                <a:cs typeface="Roboto"/>
                <a:sym typeface="Roboto"/>
              </a:rPr>
              <a:t>Modelo </a:t>
            </a:r>
            <a:r>
              <a:rPr b="1" lang="es" sz="1000">
                <a:latin typeface="Roboto"/>
                <a:ea typeface="Roboto"/>
                <a:cs typeface="Roboto"/>
                <a:sym typeface="Roboto"/>
              </a:rPr>
              <a:t>KNN </a:t>
            </a:r>
            <a:r>
              <a:rPr lang="es" sz="1000">
                <a:latin typeface="Roboto"/>
                <a:ea typeface="Roboto"/>
                <a:cs typeface="Roboto"/>
                <a:sym typeface="Roboto"/>
              </a:rPr>
              <a:t>→ Precisión Promedio: </a:t>
            </a:r>
            <a:r>
              <a:rPr b="1" lang="es" sz="1000">
                <a:latin typeface="Roboto"/>
                <a:ea typeface="Roboto"/>
                <a:cs typeface="Roboto"/>
                <a:sym typeface="Roboto"/>
              </a:rPr>
              <a:t>84.12%</a:t>
            </a:r>
            <a:endParaRPr b="1" sz="1000">
              <a:latin typeface="Roboto"/>
              <a:ea typeface="Roboto"/>
              <a:cs typeface="Roboto"/>
              <a:sym typeface="Roboto"/>
            </a:endParaRPr>
          </a:p>
          <a:p>
            <a:pPr indent="0" lvl="0" marL="0" rtl="0" algn="just">
              <a:lnSpc>
                <a:spcPct val="115000"/>
              </a:lnSpc>
              <a:spcBef>
                <a:spcPts val="0"/>
              </a:spcBef>
              <a:spcAft>
                <a:spcPts val="0"/>
              </a:spcAft>
              <a:buNone/>
            </a:pPr>
            <a:r>
              <a:rPr lang="es" sz="1000">
                <a:latin typeface="Roboto"/>
                <a:ea typeface="Roboto"/>
                <a:cs typeface="Roboto"/>
                <a:sym typeface="Roboto"/>
              </a:rPr>
              <a:t>Modelo </a:t>
            </a:r>
            <a:r>
              <a:rPr b="1" lang="es" sz="1000">
                <a:latin typeface="Roboto"/>
                <a:ea typeface="Roboto"/>
                <a:cs typeface="Roboto"/>
                <a:sym typeface="Roboto"/>
              </a:rPr>
              <a:t>SVM </a:t>
            </a:r>
            <a:r>
              <a:rPr lang="es" sz="1000">
                <a:latin typeface="Roboto"/>
                <a:ea typeface="Roboto"/>
                <a:cs typeface="Roboto"/>
                <a:sym typeface="Roboto"/>
              </a:rPr>
              <a:t>→ Precisión Promedio:</a:t>
            </a:r>
            <a:r>
              <a:rPr b="1" lang="es" sz="1000">
                <a:latin typeface="Roboto"/>
                <a:ea typeface="Roboto"/>
                <a:cs typeface="Roboto"/>
                <a:sym typeface="Roboto"/>
              </a:rPr>
              <a:t> 84.78%</a:t>
            </a:r>
            <a:endParaRPr b="1" sz="1000">
              <a:latin typeface="Roboto"/>
              <a:ea typeface="Roboto"/>
              <a:cs typeface="Roboto"/>
              <a:sym typeface="Roboto"/>
            </a:endParaRPr>
          </a:p>
          <a:p>
            <a:pPr indent="0" lvl="0" marL="0" rtl="0" algn="just">
              <a:lnSpc>
                <a:spcPct val="115000"/>
              </a:lnSpc>
              <a:spcBef>
                <a:spcPts val="0"/>
              </a:spcBef>
              <a:spcAft>
                <a:spcPts val="0"/>
              </a:spcAft>
              <a:buNone/>
            </a:pPr>
            <a:r>
              <a:rPr lang="es" sz="1000">
                <a:latin typeface="Roboto"/>
                <a:ea typeface="Roboto"/>
                <a:cs typeface="Roboto"/>
                <a:sym typeface="Roboto"/>
              </a:rPr>
              <a:t>Modelo </a:t>
            </a:r>
            <a:r>
              <a:rPr b="1" lang="es" sz="1000">
                <a:latin typeface="Roboto"/>
                <a:ea typeface="Roboto"/>
                <a:cs typeface="Roboto"/>
                <a:sym typeface="Roboto"/>
              </a:rPr>
              <a:t>LogisticRegression </a:t>
            </a:r>
            <a:r>
              <a:rPr lang="es" sz="1000">
                <a:latin typeface="Roboto"/>
                <a:ea typeface="Roboto"/>
                <a:cs typeface="Roboto"/>
                <a:sym typeface="Roboto"/>
              </a:rPr>
              <a:t>→ Precisión Promedio: </a:t>
            </a:r>
            <a:r>
              <a:rPr b="1" lang="es" sz="1000">
                <a:latin typeface="Roboto"/>
                <a:ea typeface="Roboto"/>
                <a:cs typeface="Roboto"/>
                <a:sym typeface="Roboto"/>
              </a:rPr>
              <a:t>86.11%</a:t>
            </a:r>
            <a:endParaRPr b="1" sz="1000">
              <a:latin typeface="Roboto"/>
              <a:ea typeface="Roboto"/>
              <a:cs typeface="Roboto"/>
              <a:sym typeface="Roboto"/>
            </a:endParaRPr>
          </a:p>
          <a:p>
            <a:pPr indent="0" lvl="0" marL="0" rtl="0" algn="just">
              <a:lnSpc>
                <a:spcPct val="115000"/>
              </a:lnSpc>
              <a:spcBef>
                <a:spcPts val="0"/>
              </a:spcBef>
              <a:spcAft>
                <a:spcPts val="0"/>
              </a:spcAft>
              <a:buNone/>
            </a:pPr>
            <a:r>
              <a:rPr lang="es" sz="1000">
                <a:latin typeface="Roboto"/>
                <a:ea typeface="Roboto"/>
                <a:cs typeface="Roboto"/>
                <a:sym typeface="Roboto"/>
              </a:rPr>
              <a:t>Modelo </a:t>
            </a:r>
            <a:r>
              <a:rPr b="1" lang="es" sz="1000">
                <a:latin typeface="Roboto"/>
                <a:ea typeface="Roboto"/>
                <a:cs typeface="Roboto"/>
                <a:sym typeface="Roboto"/>
              </a:rPr>
              <a:t>RandomForestClassifier </a:t>
            </a:r>
            <a:r>
              <a:rPr lang="es" sz="1000">
                <a:latin typeface="Roboto"/>
                <a:ea typeface="Roboto"/>
                <a:cs typeface="Roboto"/>
                <a:sym typeface="Roboto"/>
              </a:rPr>
              <a:t>→ Precisión Promedio:</a:t>
            </a:r>
            <a:r>
              <a:rPr b="1" lang="es" sz="1000">
                <a:latin typeface="Roboto"/>
                <a:ea typeface="Roboto"/>
                <a:cs typeface="Roboto"/>
                <a:sym typeface="Roboto"/>
              </a:rPr>
              <a:t> 84.78%</a:t>
            </a:r>
            <a:endParaRPr b="1" sz="1000">
              <a:latin typeface="Roboto"/>
              <a:ea typeface="Roboto"/>
              <a:cs typeface="Roboto"/>
              <a:sym typeface="Roboto"/>
            </a:endParaRPr>
          </a:p>
          <a:p>
            <a:pPr indent="0" lvl="0" marL="0" rtl="0" algn="just">
              <a:lnSpc>
                <a:spcPct val="115000"/>
              </a:lnSpc>
              <a:spcBef>
                <a:spcPts val="0"/>
              </a:spcBef>
              <a:spcAft>
                <a:spcPts val="0"/>
              </a:spcAft>
              <a:buNone/>
            </a:pPr>
            <a:r>
              <a:rPr lang="es" sz="1000">
                <a:latin typeface="Roboto"/>
                <a:ea typeface="Roboto"/>
                <a:cs typeface="Roboto"/>
                <a:sym typeface="Roboto"/>
              </a:rPr>
              <a:t>Modelo </a:t>
            </a:r>
            <a:r>
              <a:rPr b="1" lang="es" sz="1000">
                <a:latin typeface="Roboto"/>
                <a:ea typeface="Roboto"/>
                <a:cs typeface="Roboto"/>
                <a:sym typeface="Roboto"/>
              </a:rPr>
              <a:t>XGBoost </a:t>
            </a:r>
            <a:r>
              <a:rPr lang="es" sz="1000">
                <a:latin typeface="Roboto"/>
                <a:ea typeface="Roboto"/>
                <a:cs typeface="Roboto"/>
                <a:sym typeface="Roboto"/>
              </a:rPr>
              <a:t>→ Precisión Promedio: </a:t>
            </a:r>
            <a:r>
              <a:rPr b="1" lang="es" sz="1000">
                <a:latin typeface="Roboto"/>
                <a:ea typeface="Roboto"/>
                <a:cs typeface="Roboto"/>
                <a:sym typeface="Roboto"/>
              </a:rPr>
              <a:t>84.97%</a:t>
            </a:r>
            <a:endParaRPr b="1" sz="10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p:txBody>
      </p:sp>
      <p:pic>
        <p:nvPicPr>
          <p:cNvPr id="577" name="Google Shape;577;p37"/>
          <p:cNvPicPr preferRelativeResize="0"/>
          <p:nvPr/>
        </p:nvPicPr>
        <p:blipFill rotWithShape="1">
          <a:blip r:embed="rId5">
            <a:alphaModFix/>
          </a:blip>
          <a:srcRect b="10721" l="23734" r="9500" t="16540"/>
          <a:stretch/>
        </p:blipFill>
        <p:spPr>
          <a:xfrm>
            <a:off x="119950" y="3256975"/>
            <a:ext cx="638650" cy="581256"/>
          </a:xfrm>
          <a:prstGeom prst="rect">
            <a:avLst/>
          </a:prstGeom>
          <a:noFill/>
          <a:ln>
            <a:noFill/>
          </a:ln>
        </p:spPr>
      </p:pic>
      <p:pic>
        <p:nvPicPr>
          <p:cNvPr id="578" name="Google Shape;578;p37"/>
          <p:cNvPicPr preferRelativeResize="0"/>
          <p:nvPr/>
        </p:nvPicPr>
        <p:blipFill>
          <a:blip r:embed="rId6">
            <a:alphaModFix/>
          </a:blip>
          <a:stretch>
            <a:fillRect/>
          </a:stretch>
        </p:blipFill>
        <p:spPr>
          <a:xfrm>
            <a:off x="2448800" y="982863"/>
            <a:ext cx="4246394" cy="1005725"/>
          </a:xfrm>
          <a:prstGeom prst="rect">
            <a:avLst/>
          </a:prstGeom>
          <a:noFill/>
          <a:ln>
            <a:noFill/>
          </a:ln>
        </p:spPr>
      </p:pic>
      <p:sp>
        <p:nvSpPr>
          <p:cNvPr id="579" name="Google Shape;579;p37"/>
          <p:cNvSpPr txBox="1"/>
          <p:nvPr/>
        </p:nvSpPr>
        <p:spPr>
          <a:xfrm>
            <a:off x="758600" y="1311738"/>
            <a:ext cx="1690200" cy="34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latin typeface="Roboto"/>
                <a:ea typeface="Roboto"/>
                <a:cs typeface="Roboto"/>
                <a:sym typeface="Roboto"/>
              </a:rPr>
              <a:t>Métricas generales:</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p:txBody>
      </p:sp>
      <p:pic>
        <p:nvPicPr>
          <p:cNvPr id="580" name="Google Shape;580;p37"/>
          <p:cNvPicPr preferRelativeResize="0"/>
          <p:nvPr/>
        </p:nvPicPr>
        <p:blipFill>
          <a:blip r:embed="rId7">
            <a:alphaModFix/>
          </a:blip>
          <a:stretch>
            <a:fillRect/>
          </a:stretch>
        </p:blipFill>
        <p:spPr>
          <a:xfrm>
            <a:off x="5162550" y="2528775"/>
            <a:ext cx="3680775" cy="2472775"/>
          </a:xfrm>
          <a:prstGeom prst="rect">
            <a:avLst/>
          </a:prstGeom>
          <a:noFill/>
          <a:ln>
            <a:noFill/>
          </a:ln>
        </p:spPr>
      </p:pic>
      <p:pic>
        <p:nvPicPr>
          <p:cNvPr id="581" name="Google Shape;581;p37"/>
          <p:cNvPicPr preferRelativeResize="0"/>
          <p:nvPr/>
        </p:nvPicPr>
        <p:blipFill rotWithShape="1">
          <a:blip r:embed="rId8">
            <a:alphaModFix/>
          </a:blip>
          <a:srcRect b="-10" l="0" r="12816" t="10"/>
          <a:stretch/>
        </p:blipFill>
        <p:spPr>
          <a:xfrm>
            <a:off x="2448800" y="2003775"/>
            <a:ext cx="4210900" cy="18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8"/>
          <p:cNvSpPr txBox="1"/>
          <p:nvPr>
            <p:ph idx="4294967295" type="title"/>
          </p:nvPr>
        </p:nvSpPr>
        <p:spPr>
          <a:xfrm>
            <a:off x="1375050" y="157825"/>
            <a:ext cx="6393900" cy="42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400">
                <a:solidFill>
                  <a:srgbClr val="000000"/>
                </a:solidFill>
              </a:rPr>
              <a:t>Elección del Modelo</a:t>
            </a:r>
            <a:endParaRPr sz="2400">
              <a:solidFill>
                <a:srgbClr val="000000"/>
              </a:solidFill>
            </a:endParaRPr>
          </a:p>
        </p:txBody>
      </p:sp>
      <p:pic>
        <p:nvPicPr>
          <p:cNvPr id="587" name="Google Shape;587;p38"/>
          <p:cNvPicPr preferRelativeResize="0"/>
          <p:nvPr/>
        </p:nvPicPr>
        <p:blipFill rotWithShape="1">
          <a:blip r:embed="rId3">
            <a:alphaModFix/>
          </a:blip>
          <a:srcRect b="42782" l="20647" r="20459" t="42656"/>
          <a:stretch/>
        </p:blipFill>
        <p:spPr>
          <a:xfrm>
            <a:off x="8463300" y="60113"/>
            <a:ext cx="638652" cy="157926"/>
          </a:xfrm>
          <a:prstGeom prst="rect">
            <a:avLst/>
          </a:prstGeom>
          <a:noFill/>
          <a:ln>
            <a:noFill/>
          </a:ln>
        </p:spPr>
      </p:pic>
      <p:grpSp>
        <p:nvGrpSpPr>
          <p:cNvPr id="588" name="Google Shape;588;p38"/>
          <p:cNvGrpSpPr/>
          <p:nvPr/>
        </p:nvGrpSpPr>
        <p:grpSpPr>
          <a:xfrm>
            <a:off x="-181625" y="60113"/>
            <a:ext cx="1080900" cy="416238"/>
            <a:chOff x="246400" y="-12"/>
            <a:chExt cx="1080900" cy="416238"/>
          </a:xfrm>
        </p:grpSpPr>
        <p:pic>
          <p:nvPicPr>
            <p:cNvPr id="589" name="Google Shape;589;p38"/>
            <p:cNvPicPr preferRelativeResize="0"/>
            <p:nvPr/>
          </p:nvPicPr>
          <p:blipFill>
            <a:blip r:embed="rId4">
              <a:alphaModFix/>
            </a:blip>
            <a:stretch>
              <a:fillRect/>
            </a:stretch>
          </p:blipFill>
          <p:spPr>
            <a:xfrm>
              <a:off x="567900" y="-12"/>
              <a:ext cx="437898" cy="174901"/>
            </a:xfrm>
            <a:prstGeom prst="rect">
              <a:avLst/>
            </a:prstGeom>
            <a:noFill/>
            <a:ln>
              <a:noFill/>
            </a:ln>
          </p:spPr>
        </p:pic>
        <p:sp>
          <p:nvSpPr>
            <p:cNvPr id="590" name="Google Shape;590;p38"/>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
        <p:nvSpPr>
          <p:cNvPr id="591" name="Google Shape;591;p38"/>
          <p:cNvSpPr txBox="1"/>
          <p:nvPr/>
        </p:nvSpPr>
        <p:spPr>
          <a:xfrm>
            <a:off x="319200" y="920375"/>
            <a:ext cx="8582100" cy="314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 sz="1100">
                <a:latin typeface="Roboto"/>
                <a:ea typeface="Roboto"/>
                <a:cs typeface="Roboto"/>
                <a:sym typeface="Roboto"/>
              </a:rPr>
              <a:t>A pesar de que el modelo Random Forest mejorado con Random Grid Search muestra una precisión superior en comparación con los otros modelos, es el modelo Logistic Regression el que sobresale en términos de exactitud (accuracy), puntaje F1 (F1 score) y exhaustividad (recall). </a:t>
            </a:r>
            <a:endParaRPr sz="1100">
              <a:latin typeface="Roboto"/>
              <a:ea typeface="Roboto"/>
              <a:cs typeface="Roboto"/>
              <a:sym typeface="Roboto"/>
            </a:endParaRPr>
          </a:p>
          <a:p>
            <a:pPr indent="0" lvl="0" marL="0" rtl="0" algn="just">
              <a:lnSpc>
                <a:spcPct val="150000"/>
              </a:lnSpc>
              <a:spcBef>
                <a:spcPts val="0"/>
              </a:spcBef>
              <a:spcAft>
                <a:spcPts val="0"/>
              </a:spcAft>
              <a:buNone/>
            </a:pPr>
            <a:r>
              <a:t/>
            </a:r>
            <a:endParaRPr sz="1100">
              <a:latin typeface="Roboto"/>
              <a:ea typeface="Roboto"/>
              <a:cs typeface="Roboto"/>
              <a:sym typeface="Roboto"/>
            </a:endParaRPr>
          </a:p>
          <a:p>
            <a:pPr indent="0" lvl="0" marL="0" rtl="0" algn="just">
              <a:lnSpc>
                <a:spcPct val="150000"/>
              </a:lnSpc>
              <a:spcBef>
                <a:spcPts val="0"/>
              </a:spcBef>
              <a:spcAft>
                <a:spcPts val="0"/>
              </a:spcAft>
              <a:buNone/>
            </a:pPr>
            <a:r>
              <a:rPr lang="es" sz="1100">
                <a:latin typeface="Roboto"/>
                <a:ea typeface="Roboto"/>
                <a:cs typeface="Roboto"/>
                <a:sym typeface="Roboto"/>
              </a:rPr>
              <a:t>Además, es importante destacar la eficiencia en el tiempo de ejecución del modelo Logistic Regression en comparación con el Random Forest con Random Grid Search, lo que lo convierte en una elección aún más atractiva para aplicaciones prácticas. </a:t>
            </a:r>
            <a:endParaRPr sz="1100">
              <a:latin typeface="Roboto"/>
              <a:ea typeface="Roboto"/>
              <a:cs typeface="Roboto"/>
              <a:sym typeface="Roboto"/>
            </a:endParaRPr>
          </a:p>
          <a:p>
            <a:pPr indent="0" lvl="0" marL="0" rtl="0" algn="just">
              <a:lnSpc>
                <a:spcPct val="150000"/>
              </a:lnSpc>
              <a:spcBef>
                <a:spcPts val="0"/>
              </a:spcBef>
              <a:spcAft>
                <a:spcPts val="0"/>
              </a:spcAft>
              <a:buNone/>
            </a:pPr>
            <a:r>
              <a:t/>
            </a:r>
            <a:endParaRPr sz="1100">
              <a:latin typeface="Roboto"/>
              <a:ea typeface="Roboto"/>
              <a:cs typeface="Roboto"/>
              <a:sym typeface="Roboto"/>
            </a:endParaRPr>
          </a:p>
          <a:p>
            <a:pPr indent="0" lvl="0" marL="0" rtl="0" algn="just">
              <a:lnSpc>
                <a:spcPct val="150000"/>
              </a:lnSpc>
              <a:spcBef>
                <a:spcPts val="0"/>
              </a:spcBef>
              <a:spcAft>
                <a:spcPts val="0"/>
              </a:spcAft>
              <a:buNone/>
            </a:pPr>
            <a:r>
              <a:rPr lang="es" sz="1100">
                <a:latin typeface="Roboto"/>
                <a:ea typeface="Roboto"/>
                <a:cs typeface="Roboto"/>
                <a:sym typeface="Roboto"/>
              </a:rPr>
              <a:t>Podemos destacar que el modelo XGBoost se acerca muchísimo a las métricas correspondientes al modelo de LogisticRegression, por lo que también es un buen candidato a ser elegido como mejor modelo. En resumen, </a:t>
            </a:r>
            <a:r>
              <a:rPr b="1" lang="es" sz="1100">
                <a:latin typeface="Roboto"/>
                <a:ea typeface="Roboto"/>
                <a:cs typeface="Roboto"/>
                <a:sym typeface="Roboto"/>
              </a:rPr>
              <a:t>el modelo LogisticRegression se posiciona como la solución más eficaz y eficiente para nuestro problema de clasificación.</a:t>
            </a:r>
            <a:endParaRPr b="1" sz="1100">
              <a:latin typeface="Roboto"/>
              <a:ea typeface="Roboto"/>
              <a:cs typeface="Roboto"/>
              <a:sym typeface="Roboto"/>
            </a:endParaRPr>
          </a:p>
          <a:p>
            <a:pPr indent="0" lvl="0" marL="0" rtl="0" algn="just">
              <a:lnSpc>
                <a:spcPct val="200000"/>
              </a:lnSpc>
              <a:spcBef>
                <a:spcPts val="0"/>
              </a:spcBef>
              <a:spcAft>
                <a:spcPts val="0"/>
              </a:spcAft>
              <a:buNone/>
            </a:pPr>
            <a:r>
              <a:t/>
            </a:r>
            <a:endParaRPr b="1" sz="1100">
              <a:latin typeface="Roboto"/>
              <a:ea typeface="Roboto"/>
              <a:cs typeface="Roboto"/>
              <a:sym typeface="Roboto"/>
            </a:endParaRPr>
          </a:p>
        </p:txBody>
      </p:sp>
      <p:pic>
        <p:nvPicPr>
          <p:cNvPr id="592" name="Google Shape;592;p38"/>
          <p:cNvPicPr preferRelativeResize="0"/>
          <p:nvPr/>
        </p:nvPicPr>
        <p:blipFill rotWithShape="1">
          <a:blip r:embed="rId5">
            <a:alphaModFix/>
          </a:blip>
          <a:srcRect b="24116" l="10313" r="17411" t="27262"/>
          <a:stretch/>
        </p:blipFill>
        <p:spPr>
          <a:xfrm>
            <a:off x="3169212" y="3947425"/>
            <a:ext cx="2882076" cy="1090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9"/>
          <p:cNvSpPr txBox="1"/>
          <p:nvPr>
            <p:ph idx="4294967295" type="body"/>
          </p:nvPr>
        </p:nvSpPr>
        <p:spPr>
          <a:xfrm>
            <a:off x="155225" y="1190975"/>
            <a:ext cx="6888900" cy="37494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 sz="1110">
                <a:solidFill>
                  <a:srgbClr val="000000"/>
                </a:solidFill>
                <a:latin typeface="Roboto"/>
                <a:ea typeface="Roboto"/>
                <a:cs typeface="Roboto"/>
                <a:sym typeface="Roboto"/>
              </a:rPr>
              <a:t>En resumen, los datos y análisis de los mismos indican que </a:t>
            </a:r>
            <a:r>
              <a:rPr b="1" lang="es" sz="1110">
                <a:solidFill>
                  <a:srgbClr val="000000"/>
                </a:solidFill>
                <a:latin typeface="Roboto"/>
                <a:ea typeface="Roboto"/>
                <a:cs typeface="Roboto"/>
                <a:sym typeface="Roboto"/>
              </a:rPr>
              <a:t>la satisfacción laboral es un factor crítico en la rotación de empleados</a:t>
            </a:r>
            <a:r>
              <a:rPr lang="es" sz="1110">
                <a:solidFill>
                  <a:srgbClr val="000000"/>
                </a:solidFill>
                <a:latin typeface="Roboto"/>
                <a:ea typeface="Roboto"/>
                <a:cs typeface="Roboto"/>
                <a:sym typeface="Roboto"/>
              </a:rPr>
              <a:t>, mientras que la edad no parece ser determinante. También se evidencia una </a:t>
            </a:r>
            <a:r>
              <a:rPr b="1" lang="es" sz="1110">
                <a:solidFill>
                  <a:srgbClr val="000000"/>
                </a:solidFill>
                <a:latin typeface="Roboto"/>
                <a:ea typeface="Roboto"/>
                <a:cs typeface="Roboto"/>
                <a:sym typeface="Roboto"/>
              </a:rPr>
              <a:t>brecha salarial</a:t>
            </a:r>
            <a:r>
              <a:rPr lang="es" sz="1110">
                <a:solidFill>
                  <a:srgbClr val="000000"/>
                </a:solidFill>
                <a:latin typeface="Roboto"/>
                <a:ea typeface="Roboto"/>
                <a:cs typeface="Roboto"/>
                <a:sym typeface="Roboto"/>
              </a:rPr>
              <a:t> de género que requiere atención. Además, l</a:t>
            </a:r>
            <a:r>
              <a:rPr b="1" lang="es" sz="1110">
                <a:solidFill>
                  <a:srgbClr val="000000"/>
                </a:solidFill>
                <a:latin typeface="Roboto"/>
                <a:ea typeface="Roboto"/>
                <a:cs typeface="Roboto"/>
                <a:sym typeface="Roboto"/>
              </a:rPr>
              <a:t>a carga de trabajo y las oportunidades de promoción influyen en la decisión de los empleados</a:t>
            </a:r>
            <a:r>
              <a:rPr lang="es" sz="1110">
                <a:solidFill>
                  <a:srgbClr val="000000"/>
                </a:solidFill>
                <a:latin typeface="Roboto"/>
                <a:ea typeface="Roboto"/>
                <a:cs typeface="Roboto"/>
                <a:sym typeface="Roboto"/>
              </a:rPr>
              <a:t> de quedarse o abandonar la empresa.</a:t>
            </a:r>
            <a:endParaRPr sz="1110">
              <a:solidFill>
                <a:srgbClr val="000000"/>
              </a:solidFill>
              <a:latin typeface="Roboto"/>
              <a:ea typeface="Roboto"/>
              <a:cs typeface="Roboto"/>
              <a:sym typeface="Roboto"/>
            </a:endParaRPr>
          </a:p>
          <a:p>
            <a:pPr indent="0" lvl="0" marL="0" rtl="0" algn="just">
              <a:lnSpc>
                <a:spcPct val="200000"/>
              </a:lnSpc>
              <a:spcBef>
                <a:spcPts val="0"/>
              </a:spcBef>
              <a:spcAft>
                <a:spcPts val="0"/>
              </a:spcAft>
              <a:buNone/>
            </a:pPr>
            <a:r>
              <a:t/>
            </a:r>
            <a:endParaRPr sz="1110">
              <a:solidFill>
                <a:srgbClr val="000000"/>
              </a:solidFill>
              <a:latin typeface="Roboto"/>
              <a:ea typeface="Roboto"/>
              <a:cs typeface="Roboto"/>
              <a:sym typeface="Roboto"/>
            </a:endParaRPr>
          </a:p>
          <a:p>
            <a:pPr indent="0" lvl="0" marL="0" rtl="0" algn="just">
              <a:lnSpc>
                <a:spcPct val="200000"/>
              </a:lnSpc>
              <a:spcBef>
                <a:spcPts val="0"/>
              </a:spcBef>
              <a:spcAft>
                <a:spcPts val="0"/>
              </a:spcAft>
              <a:buNone/>
            </a:pPr>
            <a:r>
              <a:rPr lang="es" sz="1110">
                <a:solidFill>
                  <a:srgbClr val="000000"/>
                </a:solidFill>
                <a:latin typeface="Roboto"/>
                <a:ea typeface="Roboto"/>
                <a:cs typeface="Roboto"/>
                <a:sym typeface="Roboto"/>
              </a:rPr>
              <a:t>La implementación de </a:t>
            </a:r>
            <a:r>
              <a:rPr b="1" lang="es" sz="1110">
                <a:solidFill>
                  <a:srgbClr val="000000"/>
                </a:solidFill>
                <a:latin typeface="Roboto"/>
                <a:ea typeface="Roboto"/>
                <a:cs typeface="Roboto"/>
                <a:sym typeface="Roboto"/>
              </a:rPr>
              <a:t>herramientas de Machine Learning y Data Science</a:t>
            </a:r>
            <a:r>
              <a:rPr lang="es" sz="1110">
                <a:solidFill>
                  <a:srgbClr val="000000"/>
                </a:solidFill>
                <a:latin typeface="Roboto"/>
                <a:ea typeface="Roboto"/>
                <a:cs typeface="Roboto"/>
                <a:sym typeface="Roboto"/>
              </a:rPr>
              <a:t> proporciona a las empresas una </a:t>
            </a:r>
            <a:r>
              <a:rPr b="1" lang="es" sz="1110">
                <a:solidFill>
                  <a:srgbClr val="000000"/>
                </a:solidFill>
                <a:latin typeface="Roboto"/>
                <a:ea typeface="Roboto"/>
                <a:cs typeface="Roboto"/>
                <a:sym typeface="Roboto"/>
              </a:rPr>
              <a:t>ventaja competitiva al prever y abordar posibles rotaciones, lo que conduce a una mayor estabilidad laboral y ahorro de costos.</a:t>
            </a:r>
            <a:r>
              <a:rPr lang="es" sz="1110">
                <a:solidFill>
                  <a:srgbClr val="000000"/>
                </a:solidFill>
                <a:latin typeface="Roboto"/>
                <a:ea typeface="Roboto"/>
                <a:cs typeface="Roboto"/>
                <a:sym typeface="Roboto"/>
              </a:rPr>
              <a:t> La retención de empleados valiosos y la mejora de la satisfacción laboral son esenciales para un entorno de </a:t>
            </a:r>
            <a:r>
              <a:rPr b="1" lang="es" sz="1110">
                <a:solidFill>
                  <a:srgbClr val="000000"/>
                </a:solidFill>
                <a:latin typeface="Roboto"/>
                <a:ea typeface="Roboto"/>
                <a:cs typeface="Roboto"/>
                <a:sym typeface="Roboto"/>
              </a:rPr>
              <a:t>trabajo saludable y la retención de talento clave.</a:t>
            </a:r>
            <a:endParaRPr b="1" sz="1110">
              <a:solidFill>
                <a:srgbClr val="000000"/>
              </a:solidFill>
              <a:latin typeface="Roboto"/>
              <a:ea typeface="Roboto"/>
              <a:cs typeface="Roboto"/>
              <a:sym typeface="Roboto"/>
            </a:endParaRPr>
          </a:p>
          <a:p>
            <a:pPr indent="0" lvl="0" marL="0" rtl="0" algn="just">
              <a:lnSpc>
                <a:spcPct val="200000"/>
              </a:lnSpc>
              <a:spcBef>
                <a:spcPts val="0"/>
              </a:spcBef>
              <a:spcAft>
                <a:spcPts val="0"/>
              </a:spcAft>
              <a:buSzPts val="770"/>
              <a:buNone/>
            </a:pPr>
            <a:r>
              <a:t/>
            </a:r>
            <a:endParaRPr sz="1110">
              <a:solidFill>
                <a:srgbClr val="000000"/>
              </a:solidFill>
              <a:latin typeface="Roboto"/>
              <a:ea typeface="Roboto"/>
              <a:cs typeface="Roboto"/>
              <a:sym typeface="Roboto"/>
            </a:endParaRPr>
          </a:p>
          <a:p>
            <a:pPr indent="0" lvl="0" marL="0" rtl="0" algn="just">
              <a:lnSpc>
                <a:spcPct val="200000"/>
              </a:lnSpc>
              <a:spcBef>
                <a:spcPts val="0"/>
              </a:spcBef>
              <a:spcAft>
                <a:spcPts val="0"/>
              </a:spcAft>
              <a:buSzPts val="770"/>
              <a:buNone/>
            </a:pPr>
            <a:r>
              <a:t/>
            </a:r>
            <a:endParaRPr sz="1110">
              <a:solidFill>
                <a:srgbClr val="000000"/>
              </a:solidFill>
              <a:latin typeface="Roboto"/>
              <a:ea typeface="Roboto"/>
              <a:cs typeface="Roboto"/>
              <a:sym typeface="Roboto"/>
            </a:endParaRPr>
          </a:p>
        </p:txBody>
      </p:sp>
      <p:pic>
        <p:nvPicPr>
          <p:cNvPr id="598" name="Google Shape;598;p39"/>
          <p:cNvPicPr preferRelativeResize="0"/>
          <p:nvPr/>
        </p:nvPicPr>
        <p:blipFill>
          <a:blip r:embed="rId3">
            <a:alphaModFix/>
          </a:blip>
          <a:stretch>
            <a:fillRect/>
          </a:stretch>
        </p:blipFill>
        <p:spPr>
          <a:xfrm>
            <a:off x="7378500" y="1801625"/>
            <a:ext cx="1259150" cy="1540254"/>
          </a:xfrm>
          <a:prstGeom prst="rect">
            <a:avLst/>
          </a:prstGeom>
          <a:noFill/>
          <a:ln>
            <a:noFill/>
          </a:ln>
        </p:spPr>
      </p:pic>
      <p:sp>
        <p:nvSpPr>
          <p:cNvPr id="599" name="Google Shape;599;p39"/>
          <p:cNvSpPr txBox="1"/>
          <p:nvPr>
            <p:ph idx="4294967295" type="title"/>
          </p:nvPr>
        </p:nvSpPr>
        <p:spPr>
          <a:xfrm>
            <a:off x="0" y="549575"/>
            <a:ext cx="9144000" cy="473400"/>
          </a:xfrm>
          <a:prstGeom prst="rect">
            <a:avLst/>
          </a:prstGeom>
          <a:solidFill>
            <a:srgbClr val="C9DAF8"/>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 sz="2400">
                <a:solidFill>
                  <a:srgbClr val="000000"/>
                </a:solidFill>
              </a:rPr>
              <a:t>Conclusiones generales</a:t>
            </a:r>
            <a:endParaRPr sz="2400">
              <a:solidFill>
                <a:srgbClr val="000000"/>
              </a:solidFill>
            </a:endParaRPr>
          </a:p>
        </p:txBody>
      </p:sp>
      <p:pic>
        <p:nvPicPr>
          <p:cNvPr id="600" name="Google Shape;600;p39"/>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601" name="Google Shape;601;p39"/>
          <p:cNvGrpSpPr/>
          <p:nvPr/>
        </p:nvGrpSpPr>
        <p:grpSpPr>
          <a:xfrm>
            <a:off x="-181625" y="60113"/>
            <a:ext cx="1080900" cy="416238"/>
            <a:chOff x="246400" y="-12"/>
            <a:chExt cx="1080900" cy="416238"/>
          </a:xfrm>
        </p:grpSpPr>
        <p:pic>
          <p:nvPicPr>
            <p:cNvPr id="602" name="Google Shape;602;p39"/>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603" name="Google Shape;603;p39"/>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
        <p:nvSpPr>
          <p:cNvPr id="604" name="Google Shape;604;p39"/>
          <p:cNvSpPr txBox="1"/>
          <p:nvPr/>
        </p:nvSpPr>
        <p:spPr>
          <a:xfrm>
            <a:off x="6822600" y="4577700"/>
            <a:ext cx="2321400" cy="56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latin typeface="Caveat SemiBold"/>
                <a:ea typeface="Caveat SemiBold"/>
                <a:cs typeface="Caveat SemiBold"/>
                <a:sym typeface="Caveat SemiBold"/>
              </a:rPr>
              <a:t>Agostina del Olmo.</a:t>
            </a:r>
            <a:endParaRPr sz="1200">
              <a:latin typeface="Caveat SemiBold"/>
              <a:ea typeface="Caveat SemiBold"/>
              <a:cs typeface="Caveat SemiBold"/>
              <a:sym typeface="Caveat SemiBold"/>
            </a:endParaRPr>
          </a:p>
          <a:p>
            <a:pPr indent="0" lvl="0" marL="0" rtl="0" algn="r">
              <a:spcBef>
                <a:spcPts val="0"/>
              </a:spcBef>
              <a:spcAft>
                <a:spcPts val="0"/>
              </a:spcAft>
              <a:buNone/>
            </a:pPr>
            <a:r>
              <a:rPr lang="es" sz="1200">
                <a:latin typeface="Caveat SemiBold"/>
                <a:ea typeface="Caveat SemiBold"/>
                <a:cs typeface="Caveat SemiBold"/>
                <a:sym typeface="Caveat SemiBold"/>
              </a:rPr>
              <a:t>Sep, 2023. Data Science. 39990.</a:t>
            </a:r>
            <a:endParaRPr sz="1200">
              <a:latin typeface="Caveat SemiBold"/>
              <a:ea typeface="Caveat SemiBold"/>
              <a:cs typeface="Caveat SemiBold"/>
              <a:sym typeface="Cave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5"/>
          <p:cNvSpPr txBox="1"/>
          <p:nvPr>
            <p:ph idx="4294967295" type="title"/>
          </p:nvPr>
        </p:nvSpPr>
        <p:spPr>
          <a:xfrm>
            <a:off x="1312975" y="181350"/>
            <a:ext cx="5888700" cy="56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solidFill>
                  <a:srgbClr val="000000"/>
                </a:solidFill>
                <a:latin typeface="Roboto"/>
                <a:ea typeface="Roboto"/>
                <a:cs typeface="Roboto"/>
                <a:sym typeface="Roboto"/>
              </a:rPr>
              <a:t>Problema y Contexto</a:t>
            </a:r>
            <a:r>
              <a:rPr lang="es">
                <a:solidFill>
                  <a:srgbClr val="000000"/>
                </a:solidFill>
                <a:latin typeface="Roboto"/>
                <a:ea typeface="Roboto"/>
                <a:cs typeface="Roboto"/>
                <a:sym typeface="Roboto"/>
              </a:rPr>
              <a:t> Comercial</a:t>
            </a:r>
            <a:endParaRPr>
              <a:solidFill>
                <a:srgbClr val="000000"/>
              </a:solidFill>
              <a:latin typeface="Roboto"/>
              <a:ea typeface="Roboto"/>
              <a:cs typeface="Roboto"/>
              <a:sym typeface="Roboto"/>
            </a:endParaRPr>
          </a:p>
        </p:txBody>
      </p:sp>
      <p:sp>
        <p:nvSpPr>
          <p:cNvPr id="298" name="Google Shape;298;p15"/>
          <p:cNvSpPr txBox="1"/>
          <p:nvPr>
            <p:ph idx="4294967295" type="body"/>
          </p:nvPr>
        </p:nvSpPr>
        <p:spPr>
          <a:xfrm>
            <a:off x="2862700" y="2173450"/>
            <a:ext cx="6135300" cy="2034300"/>
          </a:xfrm>
          <a:prstGeom prst="rect">
            <a:avLst/>
          </a:prstGeom>
        </p:spPr>
        <p:txBody>
          <a:bodyPr anchorCtr="0" anchor="t" bIns="91425" lIns="91425" spcFirstLastPara="1" rIns="91425" wrap="square" tIns="91425">
            <a:noAutofit/>
          </a:bodyPr>
          <a:lstStyle/>
          <a:p>
            <a:pPr indent="0" lvl="0" marL="0" rtl="0" algn="just">
              <a:lnSpc>
                <a:spcPct val="140000"/>
              </a:lnSpc>
              <a:spcBef>
                <a:spcPts val="0"/>
              </a:spcBef>
              <a:spcAft>
                <a:spcPts val="0"/>
              </a:spcAft>
              <a:buNone/>
            </a:pPr>
            <a:r>
              <a:rPr lang="es">
                <a:solidFill>
                  <a:srgbClr val="000000"/>
                </a:solidFill>
                <a:latin typeface="Roboto"/>
                <a:ea typeface="Roboto"/>
                <a:cs typeface="Roboto"/>
                <a:sym typeface="Roboto"/>
              </a:rPr>
              <a:t>La rotación de empleados es un problema importante que puede enfrentar cualquier empresa, ya que puede afectar la rentabilidad y la productividad de la misma.</a:t>
            </a:r>
            <a:endParaRPr>
              <a:solidFill>
                <a:srgbClr val="000000"/>
              </a:solidFill>
              <a:latin typeface="Roboto"/>
              <a:ea typeface="Roboto"/>
              <a:cs typeface="Roboto"/>
              <a:sym typeface="Roboto"/>
            </a:endParaRPr>
          </a:p>
          <a:p>
            <a:pPr indent="0" lvl="0" marL="0" rtl="0" algn="just">
              <a:lnSpc>
                <a:spcPct val="140000"/>
              </a:lnSpc>
              <a:spcBef>
                <a:spcPts val="1200"/>
              </a:spcBef>
              <a:spcAft>
                <a:spcPts val="1200"/>
              </a:spcAft>
              <a:buNone/>
            </a:pPr>
            <a:r>
              <a:rPr lang="es">
                <a:solidFill>
                  <a:srgbClr val="000000"/>
                </a:solidFill>
                <a:latin typeface="Roboto"/>
                <a:ea typeface="Roboto"/>
                <a:cs typeface="Roboto"/>
                <a:sym typeface="Roboto"/>
              </a:rPr>
              <a:t>Este es un problema de </a:t>
            </a:r>
            <a:r>
              <a:rPr b="1" lang="es">
                <a:solidFill>
                  <a:srgbClr val="000000"/>
                </a:solidFill>
                <a:latin typeface="Roboto"/>
                <a:ea typeface="Roboto"/>
                <a:cs typeface="Roboto"/>
                <a:sym typeface="Roboto"/>
              </a:rPr>
              <a:t>aprendizaje supervisado</a:t>
            </a:r>
            <a:r>
              <a:rPr lang="es">
                <a:solidFill>
                  <a:srgbClr val="000000"/>
                </a:solidFill>
                <a:latin typeface="Roboto"/>
                <a:ea typeface="Roboto"/>
                <a:cs typeface="Roboto"/>
                <a:sym typeface="Roboto"/>
              </a:rPr>
              <a:t> ya que los datos que nos proporcionaron están etiquetados con información sobre si los empleados han abandonado la empresa o no.</a:t>
            </a:r>
            <a:endParaRPr>
              <a:solidFill>
                <a:srgbClr val="000000"/>
              </a:solidFill>
              <a:latin typeface="Roboto"/>
              <a:ea typeface="Roboto"/>
              <a:cs typeface="Roboto"/>
              <a:sym typeface="Roboto"/>
            </a:endParaRPr>
          </a:p>
        </p:txBody>
      </p:sp>
      <p:pic>
        <p:nvPicPr>
          <p:cNvPr id="299" name="Google Shape;299;p15"/>
          <p:cNvPicPr preferRelativeResize="0"/>
          <p:nvPr/>
        </p:nvPicPr>
        <p:blipFill rotWithShape="1">
          <a:blip r:embed="rId3">
            <a:alphaModFix/>
          </a:blip>
          <a:srcRect b="42782" l="20647" r="20459" t="42656"/>
          <a:stretch/>
        </p:blipFill>
        <p:spPr>
          <a:xfrm>
            <a:off x="8463300" y="60113"/>
            <a:ext cx="638652" cy="157926"/>
          </a:xfrm>
          <a:prstGeom prst="rect">
            <a:avLst/>
          </a:prstGeom>
          <a:noFill/>
          <a:ln>
            <a:noFill/>
          </a:ln>
        </p:spPr>
      </p:pic>
      <p:pic>
        <p:nvPicPr>
          <p:cNvPr id="300" name="Google Shape;300;p15"/>
          <p:cNvPicPr preferRelativeResize="0"/>
          <p:nvPr/>
        </p:nvPicPr>
        <p:blipFill>
          <a:blip r:embed="rId4">
            <a:alphaModFix/>
          </a:blip>
          <a:stretch>
            <a:fillRect/>
          </a:stretch>
        </p:blipFill>
        <p:spPr>
          <a:xfrm>
            <a:off x="384400" y="1975263"/>
            <a:ext cx="2346424" cy="2346424"/>
          </a:xfrm>
          <a:prstGeom prst="rect">
            <a:avLst/>
          </a:prstGeom>
          <a:noFill/>
          <a:ln>
            <a:noFill/>
          </a:ln>
        </p:spPr>
      </p:pic>
      <p:sp>
        <p:nvSpPr>
          <p:cNvPr id="301" name="Google Shape;301;p15"/>
          <p:cNvSpPr txBox="1"/>
          <p:nvPr/>
        </p:nvSpPr>
        <p:spPr>
          <a:xfrm>
            <a:off x="537150" y="910963"/>
            <a:ext cx="8069700" cy="629700"/>
          </a:xfrm>
          <a:prstGeom prst="rect">
            <a:avLst/>
          </a:prstGeom>
          <a:noFill/>
          <a:ln cap="flat" cmpd="sng" w="19050">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40000"/>
              </a:lnSpc>
              <a:spcBef>
                <a:spcPts val="0"/>
              </a:spcBef>
              <a:spcAft>
                <a:spcPts val="1200"/>
              </a:spcAft>
              <a:buNone/>
            </a:pPr>
            <a:r>
              <a:rPr b="1" i="1" lang="es" sz="1300">
                <a:latin typeface="Roboto"/>
                <a:ea typeface="Roboto"/>
                <a:cs typeface="Roboto"/>
                <a:sym typeface="Roboto"/>
              </a:rPr>
              <a:t>¿Existen patrones y relaciones entre los datos que nos permitan identificar perfiles de empleados que son más propensos a abandonar la empresa y aquellos que no lo son?</a:t>
            </a:r>
            <a:endParaRPr b="1" i="1">
              <a:latin typeface="Nunito"/>
              <a:ea typeface="Nunito"/>
              <a:cs typeface="Nunito"/>
              <a:sym typeface="Nunito"/>
            </a:endParaRPr>
          </a:p>
        </p:txBody>
      </p:sp>
      <p:grpSp>
        <p:nvGrpSpPr>
          <p:cNvPr id="302" name="Google Shape;302;p15"/>
          <p:cNvGrpSpPr/>
          <p:nvPr/>
        </p:nvGrpSpPr>
        <p:grpSpPr>
          <a:xfrm>
            <a:off x="-181625" y="60113"/>
            <a:ext cx="1080900" cy="416238"/>
            <a:chOff x="246400" y="-12"/>
            <a:chExt cx="1080900" cy="416238"/>
          </a:xfrm>
        </p:grpSpPr>
        <p:pic>
          <p:nvPicPr>
            <p:cNvPr id="303" name="Google Shape;303;p15"/>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304" name="Google Shape;304;p15"/>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16"/>
          <p:cNvPicPr preferRelativeResize="0"/>
          <p:nvPr/>
        </p:nvPicPr>
        <p:blipFill rotWithShape="1">
          <a:blip r:embed="rId3">
            <a:alphaModFix/>
          </a:blip>
          <a:srcRect b="42782" l="20647" r="20459" t="42656"/>
          <a:stretch/>
        </p:blipFill>
        <p:spPr>
          <a:xfrm>
            <a:off x="8463300" y="60113"/>
            <a:ext cx="638652" cy="157926"/>
          </a:xfrm>
          <a:prstGeom prst="rect">
            <a:avLst/>
          </a:prstGeom>
          <a:noFill/>
          <a:ln>
            <a:noFill/>
          </a:ln>
        </p:spPr>
      </p:pic>
      <p:grpSp>
        <p:nvGrpSpPr>
          <p:cNvPr id="310" name="Google Shape;310;p16"/>
          <p:cNvGrpSpPr/>
          <p:nvPr/>
        </p:nvGrpSpPr>
        <p:grpSpPr>
          <a:xfrm>
            <a:off x="-181625" y="60113"/>
            <a:ext cx="1080900" cy="416238"/>
            <a:chOff x="246400" y="-12"/>
            <a:chExt cx="1080900" cy="416238"/>
          </a:xfrm>
        </p:grpSpPr>
        <p:pic>
          <p:nvPicPr>
            <p:cNvPr id="311" name="Google Shape;311;p16"/>
            <p:cNvPicPr preferRelativeResize="0"/>
            <p:nvPr/>
          </p:nvPicPr>
          <p:blipFill>
            <a:blip r:embed="rId4">
              <a:alphaModFix/>
            </a:blip>
            <a:stretch>
              <a:fillRect/>
            </a:stretch>
          </p:blipFill>
          <p:spPr>
            <a:xfrm>
              <a:off x="567900" y="-12"/>
              <a:ext cx="437898" cy="174901"/>
            </a:xfrm>
            <a:prstGeom prst="rect">
              <a:avLst/>
            </a:prstGeom>
            <a:noFill/>
            <a:ln>
              <a:noFill/>
            </a:ln>
          </p:spPr>
        </p:pic>
        <p:sp>
          <p:nvSpPr>
            <p:cNvPr id="312" name="Google Shape;312;p16"/>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pic>
        <p:nvPicPr>
          <p:cNvPr id="313" name="Google Shape;313;p16"/>
          <p:cNvPicPr preferRelativeResize="0"/>
          <p:nvPr/>
        </p:nvPicPr>
        <p:blipFill rotWithShape="1">
          <a:blip r:embed="rId5">
            <a:alphaModFix/>
          </a:blip>
          <a:srcRect b="0" l="0" r="30371" t="0"/>
          <a:stretch/>
        </p:blipFill>
        <p:spPr>
          <a:xfrm>
            <a:off x="5485600" y="1898325"/>
            <a:ext cx="3658400" cy="3245175"/>
          </a:xfrm>
          <a:prstGeom prst="rect">
            <a:avLst/>
          </a:prstGeom>
          <a:noFill/>
          <a:ln>
            <a:noFill/>
          </a:ln>
        </p:spPr>
      </p:pic>
      <p:sp>
        <p:nvSpPr>
          <p:cNvPr id="314" name="Google Shape;314;p16"/>
          <p:cNvSpPr txBox="1"/>
          <p:nvPr>
            <p:ph idx="4294967295" type="title"/>
          </p:nvPr>
        </p:nvSpPr>
        <p:spPr>
          <a:xfrm>
            <a:off x="1491475" y="551050"/>
            <a:ext cx="2592900" cy="635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2500">
                <a:solidFill>
                  <a:srgbClr val="000000"/>
                </a:solidFill>
                <a:latin typeface="Roboto"/>
                <a:ea typeface="Roboto"/>
                <a:cs typeface="Roboto"/>
                <a:sym typeface="Roboto"/>
              </a:rPr>
              <a:t>Contexto Analítico</a:t>
            </a:r>
            <a:endParaRPr sz="2500">
              <a:solidFill>
                <a:srgbClr val="000000"/>
              </a:solidFill>
              <a:latin typeface="Roboto"/>
              <a:ea typeface="Roboto"/>
              <a:cs typeface="Roboto"/>
              <a:sym typeface="Roboto"/>
            </a:endParaRPr>
          </a:p>
        </p:txBody>
      </p:sp>
      <p:sp>
        <p:nvSpPr>
          <p:cNvPr id="315" name="Google Shape;315;p16"/>
          <p:cNvSpPr txBox="1"/>
          <p:nvPr>
            <p:ph idx="4294967295" type="body"/>
          </p:nvPr>
        </p:nvSpPr>
        <p:spPr>
          <a:xfrm>
            <a:off x="177850" y="1320325"/>
            <a:ext cx="5307900" cy="36708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s">
                <a:solidFill>
                  <a:srgbClr val="000000"/>
                </a:solidFill>
                <a:latin typeface="Roboto"/>
                <a:ea typeface="Roboto"/>
                <a:cs typeface="Roboto"/>
                <a:sym typeface="Roboto"/>
              </a:rPr>
              <a:t>Se nos ha proporcionado un </a:t>
            </a:r>
            <a:r>
              <a:rPr b="1" lang="es">
                <a:solidFill>
                  <a:srgbClr val="000000"/>
                </a:solidFill>
                <a:latin typeface="Roboto"/>
                <a:ea typeface="Roboto"/>
                <a:cs typeface="Roboto"/>
                <a:sym typeface="Roboto"/>
              </a:rPr>
              <a:t>conjunto de datos</a:t>
            </a:r>
            <a:r>
              <a:rPr lang="es">
                <a:solidFill>
                  <a:srgbClr val="000000"/>
                </a:solidFill>
                <a:latin typeface="Roboto"/>
                <a:ea typeface="Roboto"/>
                <a:cs typeface="Roboto"/>
                <a:sym typeface="Roboto"/>
              </a:rPr>
              <a:t> que contiene información sobre la edad, salario, satisfacción laboral y otros </a:t>
            </a:r>
            <a:r>
              <a:rPr b="1" lang="es">
                <a:solidFill>
                  <a:srgbClr val="000000"/>
                </a:solidFill>
                <a:latin typeface="Roboto"/>
                <a:ea typeface="Roboto"/>
                <a:cs typeface="Roboto"/>
                <a:sym typeface="Roboto"/>
              </a:rPr>
              <a:t>factores relacionados con la rotación de empleados en IBM</a:t>
            </a:r>
            <a:r>
              <a:rPr lang="es">
                <a:solidFill>
                  <a:srgbClr val="000000"/>
                </a:solidFill>
                <a:latin typeface="Roboto"/>
                <a:ea typeface="Roboto"/>
                <a:cs typeface="Roboto"/>
                <a:sym typeface="Roboto"/>
              </a:rPr>
              <a:t>. Vamos a utilizar técnicas de aprendizaje automático para construir un modelo predictivo que pueda predecir la rotación de empleados en el futuro. </a:t>
            </a:r>
            <a:endParaRPr>
              <a:solidFill>
                <a:srgbClr val="000000"/>
              </a:solidFill>
              <a:latin typeface="Roboto"/>
              <a:ea typeface="Roboto"/>
              <a:cs typeface="Roboto"/>
              <a:sym typeface="Roboto"/>
            </a:endParaRPr>
          </a:p>
          <a:p>
            <a:pPr indent="0" lvl="0" marL="0" rtl="0" algn="just">
              <a:lnSpc>
                <a:spcPct val="150000"/>
              </a:lnSpc>
              <a:spcBef>
                <a:spcPts val="1200"/>
              </a:spcBef>
              <a:spcAft>
                <a:spcPts val="0"/>
              </a:spcAft>
              <a:buNone/>
            </a:pPr>
            <a:r>
              <a:t/>
            </a:r>
            <a:endParaRPr>
              <a:solidFill>
                <a:srgbClr val="000000"/>
              </a:solidFill>
              <a:latin typeface="Roboto"/>
              <a:ea typeface="Roboto"/>
              <a:cs typeface="Roboto"/>
              <a:sym typeface="Roboto"/>
            </a:endParaRPr>
          </a:p>
          <a:p>
            <a:pPr indent="0" lvl="0" marL="0" rtl="0" algn="just">
              <a:lnSpc>
                <a:spcPct val="150000"/>
              </a:lnSpc>
              <a:spcBef>
                <a:spcPts val="1200"/>
              </a:spcBef>
              <a:spcAft>
                <a:spcPts val="1200"/>
              </a:spcAft>
              <a:buNone/>
            </a:pPr>
            <a:r>
              <a:rPr b="1" i="1" lang="es">
                <a:solidFill>
                  <a:srgbClr val="000000"/>
                </a:solidFill>
                <a:latin typeface="Roboto"/>
                <a:ea typeface="Roboto"/>
                <a:cs typeface="Roboto"/>
                <a:sym typeface="Roboto"/>
              </a:rPr>
              <a:t>Este es un problema de aprendizaje supervisado, de clasificación, ya que los datos están etiquetados con información sobre si los empleados han abandonado la empresa o no.</a:t>
            </a:r>
            <a:endParaRPr b="1" i="1">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7"/>
          <p:cNvSpPr txBox="1"/>
          <p:nvPr>
            <p:ph idx="4294967295" type="title"/>
          </p:nvPr>
        </p:nvSpPr>
        <p:spPr>
          <a:xfrm>
            <a:off x="5126000" y="885400"/>
            <a:ext cx="1876800" cy="635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2500">
                <a:solidFill>
                  <a:srgbClr val="000000"/>
                </a:solidFill>
                <a:latin typeface="Roboto"/>
                <a:ea typeface="Roboto"/>
                <a:cs typeface="Roboto"/>
                <a:sym typeface="Roboto"/>
              </a:rPr>
              <a:t>Audiencia</a:t>
            </a:r>
            <a:endParaRPr sz="2500">
              <a:solidFill>
                <a:srgbClr val="000000"/>
              </a:solidFill>
              <a:latin typeface="Roboto"/>
              <a:ea typeface="Roboto"/>
              <a:cs typeface="Roboto"/>
              <a:sym typeface="Roboto"/>
            </a:endParaRPr>
          </a:p>
        </p:txBody>
      </p:sp>
      <p:sp>
        <p:nvSpPr>
          <p:cNvPr id="321" name="Google Shape;321;p17"/>
          <p:cNvSpPr txBox="1"/>
          <p:nvPr>
            <p:ph idx="4294967295" type="body"/>
          </p:nvPr>
        </p:nvSpPr>
        <p:spPr>
          <a:xfrm>
            <a:off x="3043400" y="1795075"/>
            <a:ext cx="5901600" cy="2130600"/>
          </a:xfrm>
          <a:prstGeom prst="rect">
            <a:avLst/>
          </a:prstGeom>
        </p:spPr>
        <p:txBody>
          <a:bodyPr anchorCtr="0" anchor="t" bIns="91425" lIns="91425" spcFirstLastPara="1" rIns="91425" wrap="square" tIns="91425">
            <a:normAutofit fontScale="92500" lnSpcReduction="10000"/>
          </a:bodyPr>
          <a:lstStyle/>
          <a:p>
            <a:pPr indent="0" lvl="0" marL="0" rtl="0" algn="just">
              <a:lnSpc>
                <a:spcPct val="150000"/>
              </a:lnSpc>
              <a:spcBef>
                <a:spcPts val="0"/>
              </a:spcBef>
              <a:spcAft>
                <a:spcPts val="0"/>
              </a:spcAft>
              <a:buNone/>
            </a:pPr>
            <a:r>
              <a:rPr lang="es">
                <a:solidFill>
                  <a:srgbClr val="000000"/>
                </a:solidFill>
                <a:latin typeface="Roboto"/>
                <a:ea typeface="Roboto"/>
                <a:cs typeface="Roboto"/>
                <a:sym typeface="Roboto"/>
              </a:rPr>
              <a:t>La audiencia para este análisis es el </a:t>
            </a:r>
            <a:r>
              <a:rPr b="1" lang="es">
                <a:solidFill>
                  <a:srgbClr val="000000"/>
                </a:solidFill>
                <a:latin typeface="Roboto"/>
                <a:ea typeface="Roboto"/>
                <a:cs typeface="Roboto"/>
                <a:sym typeface="Roboto"/>
              </a:rPr>
              <a:t>equipo de recursos humanos de la empresa</a:t>
            </a:r>
            <a:r>
              <a:rPr lang="es">
                <a:solidFill>
                  <a:srgbClr val="000000"/>
                </a:solidFill>
                <a:latin typeface="Roboto"/>
                <a:ea typeface="Roboto"/>
                <a:cs typeface="Roboto"/>
                <a:sym typeface="Roboto"/>
              </a:rPr>
              <a:t>, ya que son los encargados de mejorar la retención de empleados y disminuir la rotación. También podría ser útil para la </a:t>
            </a:r>
            <a:r>
              <a:rPr b="1" lang="es">
                <a:solidFill>
                  <a:srgbClr val="000000"/>
                </a:solidFill>
                <a:latin typeface="Roboto"/>
                <a:ea typeface="Roboto"/>
                <a:cs typeface="Roboto"/>
                <a:sym typeface="Roboto"/>
              </a:rPr>
              <a:t>gerencia</a:t>
            </a:r>
            <a:r>
              <a:rPr lang="es">
                <a:solidFill>
                  <a:srgbClr val="000000"/>
                </a:solidFill>
                <a:latin typeface="Roboto"/>
                <a:ea typeface="Roboto"/>
                <a:cs typeface="Roboto"/>
                <a:sym typeface="Roboto"/>
              </a:rPr>
              <a:t> de IBM, por motivos similares.</a:t>
            </a:r>
            <a:endParaRPr>
              <a:solidFill>
                <a:srgbClr val="000000"/>
              </a:solidFill>
              <a:latin typeface="Roboto"/>
              <a:ea typeface="Roboto"/>
              <a:cs typeface="Roboto"/>
              <a:sym typeface="Roboto"/>
            </a:endParaRPr>
          </a:p>
          <a:p>
            <a:pPr indent="0" lvl="0" marL="0" rtl="0" algn="just">
              <a:lnSpc>
                <a:spcPct val="150000"/>
              </a:lnSpc>
              <a:spcBef>
                <a:spcPts val="1200"/>
              </a:spcBef>
              <a:spcAft>
                <a:spcPts val="1200"/>
              </a:spcAft>
              <a:buNone/>
            </a:pPr>
            <a:r>
              <a:rPr lang="es">
                <a:solidFill>
                  <a:srgbClr val="000000"/>
                </a:solidFill>
                <a:latin typeface="Roboto"/>
                <a:ea typeface="Roboto"/>
                <a:cs typeface="Roboto"/>
                <a:sym typeface="Roboto"/>
              </a:rPr>
              <a:t>Por el contenido técnico de este proyecto y las metodologías de trabajo utilizadas, también sería interesante mostrar este proyecto al </a:t>
            </a:r>
            <a:r>
              <a:rPr b="1" lang="es">
                <a:solidFill>
                  <a:srgbClr val="000000"/>
                </a:solidFill>
                <a:latin typeface="Roboto"/>
                <a:ea typeface="Roboto"/>
                <a:cs typeface="Roboto"/>
                <a:sym typeface="Roboto"/>
              </a:rPr>
              <a:t>equipo de Data Science</a:t>
            </a:r>
            <a:r>
              <a:rPr lang="es">
                <a:solidFill>
                  <a:srgbClr val="000000"/>
                </a:solidFill>
                <a:latin typeface="Roboto"/>
                <a:ea typeface="Roboto"/>
                <a:cs typeface="Roboto"/>
                <a:sym typeface="Roboto"/>
              </a:rPr>
              <a:t>, ya que posee el conocimiento y la experiencia necesaria para comprender los aspectos aquí involucrados.</a:t>
            </a:r>
            <a:endParaRPr>
              <a:solidFill>
                <a:srgbClr val="000000"/>
              </a:solidFill>
              <a:latin typeface="Roboto"/>
              <a:ea typeface="Roboto"/>
              <a:cs typeface="Roboto"/>
              <a:sym typeface="Roboto"/>
            </a:endParaRPr>
          </a:p>
        </p:txBody>
      </p:sp>
      <p:pic>
        <p:nvPicPr>
          <p:cNvPr id="322" name="Google Shape;322;p17"/>
          <p:cNvPicPr preferRelativeResize="0"/>
          <p:nvPr/>
        </p:nvPicPr>
        <p:blipFill>
          <a:blip r:embed="rId3">
            <a:alphaModFix/>
          </a:blip>
          <a:stretch>
            <a:fillRect/>
          </a:stretch>
        </p:blipFill>
        <p:spPr>
          <a:xfrm>
            <a:off x="0" y="1159775"/>
            <a:ext cx="2823950" cy="2823950"/>
          </a:xfrm>
          <a:prstGeom prst="rect">
            <a:avLst/>
          </a:prstGeom>
          <a:noFill/>
          <a:ln>
            <a:noFill/>
          </a:ln>
        </p:spPr>
      </p:pic>
      <p:pic>
        <p:nvPicPr>
          <p:cNvPr id="323" name="Google Shape;323;p17"/>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324" name="Google Shape;324;p17"/>
          <p:cNvGrpSpPr/>
          <p:nvPr/>
        </p:nvGrpSpPr>
        <p:grpSpPr>
          <a:xfrm>
            <a:off x="-181625" y="60113"/>
            <a:ext cx="1080900" cy="416238"/>
            <a:chOff x="246400" y="-12"/>
            <a:chExt cx="1080900" cy="416238"/>
          </a:xfrm>
        </p:grpSpPr>
        <p:pic>
          <p:nvPicPr>
            <p:cNvPr id="325" name="Google Shape;325;p17"/>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326" name="Google Shape;326;p17"/>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8"/>
          <p:cNvSpPr txBox="1"/>
          <p:nvPr>
            <p:ph idx="4294967295" type="title"/>
          </p:nvPr>
        </p:nvSpPr>
        <p:spPr>
          <a:xfrm>
            <a:off x="2537375" y="517525"/>
            <a:ext cx="1650900" cy="707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2500">
                <a:solidFill>
                  <a:srgbClr val="000000"/>
                </a:solidFill>
                <a:latin typeface="Roboto"/>
                <a:ea typeface="Roboto"/>
                <a:cs typeface="Roboto"/>
                <a:sym typeface="Roboto"/>
              </a:rPr>
              <a:t>Objetivo</a:t>
            </a:r>
            <a:endParaRPr sz="2500">
              <a:solidFill>
                <a:srgbClr val="000000"/>
              </a:solidFill>
              <a:latin typeface="Roboto"/>
              <a:ea typeface="Roboto"/>
              <a:cs typeface="Roboto"/>
              <a:sym typeface="Roboto"/>
            </a:endParaRPr>
          </a:p>
        </p:txBody>
      </p:sp>
      <p:sp>
        <p:nvSpPr>
          <p:cNvPr id="332" name="Google Shape;332;p18"/>
          <p:cNvSpPr txBox="1"/>
          <p:nvPr>
            <p:ph idx="4294967295" type="body"/>
          </p:nvPr>
        </p:nvSpPr>
        <p:spPr>
          <a:xfrm>
            <a:off x="206825" y="1443375"/>
            <a:ext cx="6312000" cy="3057300"/>
          </a:xfrm>
          <a:prstGeom prst="rect">
            <a:avLst/>
          </a:prstGeom>
        </p:spPr>
        <p:txBody>
          <a:bodyPr anchorCtr="0" anchor="t" bIns="91425" lIns="91425" spcFirstLastPara="1" rIns="91425" wrap="square" tIns="91425">
            <a:normAutofit/>
          </a:bodyPr>
          <a:lstStyle/>
          <a:p>
            <a:pPr indent="0" lvl="0" marL="0" rtl="0" algn="just">
              <a:lnSpc>
                <a:spcPct val="200000"/>
              </a:lnSpc>
              <a:spcBef>
                <a:spcPts val="0"/>
              </a:spcBef>
              <a:spcAft>
                <a:spcPts val="0"/>
              </a:spcAft>
              <a:buNone/>
            </a:pPr>
            <a:r>
              <a:rPr b="1" i="1" lang="es">
                <a:solidFill>
                  <a:srgbClr val="000000"/>
                </a:solidFill>
                <a:latin typeface="Roboto"/>
                <a:ea typeface="Roboto"/>
                <a:cs typeface="Roboto"/>
                <a:sym typeface="Roboto"/>
              </a:rPr>
              <a:t>Proporcionar una comprensión clara de los factores que influyen en la rotación de empleados en IBM es a lo que apunta este análisis.</a:t>
            </a:r>
            <a:endParaRPr b="1" i="1">
              <a:solidFill>
                <a:srgbClr val="000000"/>
              </a:solidFill>
              <a:latin typeface="Roboto"/>
              <a:ea typeface="Roboto"/>
              <a:cs typeface="Roboto"/>
              <a:sym typeface="Roboto"/>
            </a:endParaRPr>
          </a:p>
          <a:p>
            <a:pPr indent="0" lvl="0" marL="0" rtl="0" algn="just">
              <a:lnSpc>
                <a:spcPct val="200000"/>
              </a:lnSpc>
              <a:spcBef>
                <a:spcPts val="1200"/>
              </a:spcBef>
              <a:spcAft>
                <a:spcPts val="1200"/>
              </a:spcAft>
              <a:buNone/>
            </a:pPr>
            <a:r>
              <a:rPr lang="es">
                <a:solidFill>
                  <a:srgbClr val="000000"/>
                </a:solidFill>
                <a:latin typeface="Roboto"/>
                <a:ea typeface="Roboto"/>
                <a:cs typeface="Roboto"/>
                <a:sym typeface="Roboto"/>
              </a:rPr>
              <a:t>Por otro lado, narrar este trabajo utilizando herramientas de storytelling, tiene como propósito principal explicar tanto el proceso de análisis de datos como el desarrollo del modelo y los resultados obtenidos. Al hacerlo, se busca brindar información valiosa a quienes </a:t>
            </a:r>
            <a:r>
              <a:rPr lang="es">
                <a:solidFill>
                  <a:srgbClr val="000000"/>
                </a:solidFill>
                <a:latin typeface="Roboto"/>
                <a:ea typeface="Roboto"/>
                <a:cs typeface="Roboto"/>
                <a:sym typeface="Roboto"/>
              </a:rPr>
              <a:t>recurren</a:t>
            </a:r>
            <a:r>
              <a:rPr lang="es">
                <a:solidFill>
                  <a:srgbClr val="000000"/>
                </a:solidFill>
                <a:latin typeface="Roboto"/>
                <a:ea typeface="Roboto"/>
                <a:cs typeface="Roboto"/>
                <a:sym typeface="Roboto"/>
              </a:rPr>
              <a:t> a este proyecto, permitiéndoles tomar decisiones fundamentadas para retener a los empleados más valiosos. </a:t>
            </a:r>
            <a:endParaRPr>
              <a:solidFill>
                <a:srgbClr val="000000"/>
              </a:solidFill>
              <a:latin typeface="Roboto"/>
              <a:ea typeface="Roboto"/>
              <a:cs typeface="Roboto"/>
              <a:sym typeface="Roboto"/>
            </a:endParaRPr>
          </a:p>
        </p:txBody>
      </p:sp>
      <p:pic>
        <p:nvPicPr>
          <p:cNvPr id="333" name="Google Shape;333;p18"/>
          <p:cNvPicPr preferRelativeResize="0"/>
          <p:nvPr/>
        </p:nvPicPr>
        <p:blipFill rotWithShape="1">
          <a:blip r:embed="rId3">
            <a:alphaModFix/>
          </a:blip>
          <a:srcRect b="0" l="0" r="15746" t="0"/>
          <a:stretch/>
        </p:blipFill>
        <p:spPr>
          <a:xfrm>
            <a:off x="6502325" y="966738"/>
            <a:ext cx="2641675" cy="3135470"/>
          </a:xfrm>
          <a:prstGeom prst="rect">
            <a:avLst/>
          </a:prstGeom>
          <a:noFill/>
          <a:ln>
            <a:noFill/>
          </a:ln>
        </p:spPr>
      </p:pic>
      <p:pic>
        <p:nvPicPr>
          <p:cNvPr id="334" name="Google Shape;334;p18"/>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335" name="Google Shape;335;p18"/>
          <p:cNvGrpSpPr/>
          <p:nvPr/>
        </p:nvGrpSpPr>
        <p:grpSpPr>
          <a:xfrm>
            <a:off x="-181625" y="60113"/>
            <a:ext cx="1080900" cy="416238"/>
            <a:chOff x="246400" y="-12"/>
            <a:chExt cx="1080900" cy="416238"/>
          </a:xfrm>
        </p:grpSpPr>
        <p:pic>
          <p:nvPicPr>
            <p:cNvPr id="336" name="Google Shape;336;p18"/>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337" name="Google Shape;337;p18"/>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9"/>
          <p:cNvSpPr txBox="1"/>
          <p:nvPr>
            <p:ph idx="4294967295" type="title"/>
          </p:nvPr>
        </p:nvSpPr>
        <p:spPr>
          <a:xfrm>
            <a:off x="2463750" y="503750"/>
            <a:ext cx="1924200" cy="616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2500">
                <a:solidFill>
                  <a:srgbClr val="000000"/>
                </a:solidFill>
                <a:latin typeface="Roboto"/>
                <a:ea typeface="Roboto"/>
                <a:cs typeface="Roboto"/>
                <a:sym typeface="Roboto"/>
              </a:rPr>
              <a:t>Contenido</a:t>
            </a:r>
            <a:endParaRPr sz="2500">
              <a:solidFill>
                <a:srgbClr val="000000"/>
              </a:solidFill>
              <a:latin typeface="Roboto"/>
              <a:ea typeface="Roboto"/>
              <a:cs typeface="Roboto"/>
              <a:sym typeface="Roboto"/>
            </a:endParaRPr>
          </a:p>
        </p:txBody>
      </p:sp>
      <p:sp>
        <p:nvSpPr>
          <p:cNvPr id="343" name="Google Shape;343;p19"/>
          <p:cNvSpPr txBox="1"/>
          <p:nvPr>
            <p:ph idx="4294967295" type="body"/>
          </p:nvPr>
        </p:nvSpPr>
        <p:spPr>
          <a:xfrm>
            <a:off x="210150" y="1484800"/>
            <a:ext cx="6206100" cy="3267600"/>
          </a:xfrm>
          <a:prstGeom prst="rect">
            <a:avLst/>
          </a:prstGeom>
        </p:spPr>
        <p:txBody>
          <a:bodyPr anchorCtr="0" anchor="t" bIns="91425" lIns="91425" spcFirstLastPara="1" rIns="91425" wrap="square" tIns="91425">
            <a:normAutofit/>
          </a:bodyPr>
          <a:lstStyle/>
          <a:p>
            <a:pPr indent="0" lvl="0" marL="0" rtl="0" algn="just">
              <a:lnSpc>
                <a:spcPct val="200000"/>
              </a:lnSpc>
              <a:spcBef>
                <a:spcPts val="0"/>
              </a:spcBef>
              <a:spcAft>
                <a:spcPts val="1200"/>
              </a:spcAft>
              <a:buNone/>
            </a:pPr>
            <a:r>
              <a:rPr lang="es">
                <a:solidFill>
                  <a:srgbClr val="000000"/>
                </a:solidFill>
                <a:latin typeface="Roboto"/>
                <a:ea typeface="Roboto"/>
                <a:cs typeface="Roboto"/>
                <a:sym typeface="Roboto"/>
              </a:rPr>
              <a:t>El enfoque elegido para este storytelling se dirige a mostrar las relaciones y patrones significativos entre las variables involucradas, resaltando las implicaciones que tienen en la retención de empleados. A través de una narrativa que pretende ser cautivadora, </a:t>
            </a:r>
            <a:r>
              <a:rPr b="1" lang="es">
                <a:solidFill>
                  <a:srgbClr val="000000"/>
                </a:solidFill>
                <a:latin typeface="Roboto"/>
                <a:ea typeface="Roboto"/>
                <a:cs typeface="Roboto"/>
                <a:sym typeface="Roboto"/>
              </a:rPr>
              <a:t>se busca transmitir la importancia de abordar este problema y proporcionar recomendaciones prácticas para mejorar la retención y el compromiso de los empleados en IBM.</a:t>
            </a:r>
            <a:endParaRPr b="1">
              <a:solidFill>
                <a:srgbClr val="000000"/>
              </a:solidFill>
              <a:latin typeface="Roboto"/>
              <a:ea typeface="Roboto"/>
              <a:cs typeface="Roboto"/>
              <a:sym typeface="Roboto"/>
            </a:endParaRPr>
          </a:p>
        </p:txBody>
      </p:sp>
      <p:pic>
        <p:nvPicPr>
          <p:cNvPr id="344" name="Google Shape;344;p19"/>
          <p:cNvPicPr preferRelativeResize="0"/>
          <p:nvPr/>
        </p:nvPicPr>
        <p:blipFill rotWithShape="1">
          <a:blip r:embed="rId3">
            <a:alphaModFix/>
          </a:blip>
          <a:srcRect b="0" l="17892" r="16735" t="0"/>
          <a:stretch/>
        </p:blipFill>
        <p:spPr>
          <a:xfrm>
            <a:off x="6877125" y="837938"/>
            <a:ext cx="2266875" cy="3467625"/>
          </a:xfrm>
          <a:prstGeom prst="rect">
            <a:avLst/>
          </a:prstGeom>
          <a:noFill/>
          <a:ln>
            <a:noFill/>
          </a:ln>
        </p:spPr>
      </p:pic>
      <p:pic>
        <p:nvPicPr>
          <p:cNvPr id="345" name="Google Shape;345;p19"/>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346" name="Google Shape;346;p19"/>
          <p:cNvGrpSpPr/>
          <p:nvPr/>
        </p:nvGrpSpPr>
        <p:grpSpPr>
          <a:xfrm>
            <a:off x="-181625" y="60113"/>
            <a:ext cx="1080900" cy="416238"/>
            <a:chOff x="246400" y="-12"/>
            <a:chExt cx="1080900" cy="416238"/>
          </a:xfrm>
        </p:grpSpPr>
        <p:pic>
          <p:nvPicPr>
            <p:cNvPr id="347" name="Google Shape;347;p19"/>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348" name="Google Shape;348;p19"/>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0"/>
          <p:cNvSpPr txBox="1"/>
          <p:nvPr>
            <p:ph idx="4294967295" type="title"/>
          </p:nvPr>
        </p:nvSpPr>
        <p:spPr>
          <a:xfrm>
            <a:off x="3760075" y="260463"/>
            <a:ext cx="4089000" cy="548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solidFill>
                  <a:srgbClr val="000000"/>
                </a:solidFill>
                <a:latin typeface="Roboto"/>
                <a:ea typeface="Roboto"/>
                <a:cs typeface="Roboto"/>
                <a:sym typeface="Roboto"/>
              </a:rPr>
              <a:t>Preguntas a responder</a:t>
            </a:r>
            <a:endParaRPr>
              <a:solidFill>
                <a:srgbClr val="000000"/>
              </a:solidFill>
              <a:latin typeface="Roboto"/>
              <a:ea typeface="Roboto"/>
              <a:cs typeface="Roboto"/>
              <a:sym typeface="Roboto"/>
            </a:endParaRPr>
          </a:p>
        </p:txBody>
      </p:sp>
      <p:sp>
        <p:nvSpPr>
          <p:cNvPr id="354" name="Google Shape;354;p20"/>
          <p:cNvSpPr txBox="1"/>
          <p:nvPr>
            <p:ph idx="4294967295" type="body"/>
          </p:nvPr>
        </p:nvSpPr>
        <p:spPr>
          <a:xfrm>
            <a:off x="2578375" y="1211975"/>
            <a:ext cx="6452400" cy="3785700"/>
          </a:xfrm>
          <a:prstGeom prst="rect">
            <a:avLst/>
          </a:prstGeom>
        </p:spPr>
        <p:txBody>
          <a:bodyPr anchorCtr="0" anchor="t" bIns="91425" lIns="91425" spcFirstLastPara="1" rIns="91425" wrap="square" tIns="91425">
            <a:noAutofit/>
          </a:bodyPr>
          <a:lstStyle/>
          <a:p>
            <a:pPr indent="-311308" lvl="0" marL="457200" rtl="0" algn="just">
              <a:lnSpc>
                <a:spcPct val="150000"/>
              </a:lnSpc>
              <a:spcBef>
                <a:spcPts val="1000"/>
              </a:spcBef>
              <a:spcAft>
                <a:spcPts val="0"/>
              </a:spcAft>
              <a:buClr>
                <a:srgbClr val="000000"/>
              </a:buClr>
              <a:buSzPts val="1303"/>
              <a:buFont typeface="Roboto"/>
              <a:buChar char="●"/>
            </a:pPr>
            <a:r>
              <a:rPr lang="es" sz="1302">
                <a:solidFill>
                  <a:srgbClr val="000000"/>
                </a:solidFill>
                <a:latin typeface="Roboto"/>
                <a:ea typeface="Roboto"/>
                <a:cs typeface="Roboto"/>
                <a:sym typeface="Roboto"/>
              </a:rPr>
              <a:t>¿Cuáles son los factores más influyentes en la decisión de los empleados de abandonar la empresa?</a:t>
            </a:r>
            <a:endParaRPr sz="1302">
              <a:solidFill>
                <a:srgbClr val="000000"/>
              </a:solidFill>
              <a:latin typeface="Roboto"/>
              <a:ea typeface="Roboto"/>
              <a:cs typeface="Roboto"/>
              <a:sym typeface="Roboto"/>
            </a:endParaRPr>
          </a:p>
          <a:p>
            <a:pPr indent="-311308" lvl="0" marL="457200" rtl="0" algn="just">
              <a:lnSpc>
                <a:spcPct val="150000"/>
              </a:lnSpc>
              <a:spcBef>
                <a:spcPts val="1200"/>
              </a:spcBef>
              <a:spcAft>
                <a:spcPts val="0"/>
              </a:spcAft>
              <a:buClr>
                <a:srgbClr val="000000"/>
              </a:buClr>
              <a:buSzPts val="1303"/>
              <a:buFont typeface="Roboto"/>
              <a:buChar char="●"/>
            </a:pPr>
            <a:r>
              <a:rPr lang="es" sz="1302">
                <a:solidFill>
                  <a:srgbClr val="000000"/>
                </a:solidFill>
                <a:latin typeface="Roboto"/>
                <a:ea typeface="Roboto"/>
                <a:cs typeface="Roboto"/>
                <a:sym typeface="Roboto"/>
              </a:rPr>
              <a:t>¿Cómo afectan los niveles de satisfacción laboral y compromiso de los empleados en su decisión de abandonar la empresa?</a:t>
            </a:r>
            <a:endParaRPr sz="1302">
              <a:solidFill>
                <a:srgbClr val="000000"/>
              </a:solidFill>
              <a:latin typeface="Roboto"/>
              <a:ea typeface="Roboto"/>
              <a:cs typeface="Roboto"/>
              <a:sym typeface="Roboto"/>
            </a:endParaRPr>
          </a:p>
          <a:p>
            <a:pPr indent="-311308" lvl="0" marL="457200" rtl="0" algn="just">
              <a:lnSpc>
                <a:spcPct val="150000"/>
              </a:lnSpc>
              <a:spcBef>
                <a:spcPts val="1000"/>
              </a:spcBef>
              <a:spcAft>
                <a:spcPts val="0"/>
              </a:spcAft>
              <a:buClr>
                <a:srgbClr val="000000"/>
              </a:buClr>
              <a:buSzPts val="1303"/>
              <a:buFont typeface="Roboto"/>
              <a:buChar char="●"/>
            </a:pPr>
            <a:r>
              <a:rPr lang="es" sz="1302">
                <a:solidFill>
                  <a:srgbClr val="000000"/>
                </a:solidFill>
                <a:latin typeface="Roboto"/>
                <a:ea typeface="Roboto"/>
                <a:cs typeface="Roboto"/>
                <a:sym typeface="Roboto"/>
              </a:rPr>
              <a:t>¿Hay alguna relación entre la edad y la rotación de los empleados?</a:t>
            </a:r>
            <a:endParaRPr sz="1302">
              <a:solidFill>
                <a:srgbClr val="000000"/>
              </a:solidFill>
              <a:latin typeface="Roboto"/>
              <a:ea typeface="Roboto"/>
              <a:cs typeface="Roboto"/>
              <a:sym typeface="Roboto"/>
            </a:endParaRPr>
          </a:p>
          <a:p>
            <a:pPr indent="-311308" lvl="0" marL="457200" rtl="0" algn="just">
              <a:lnSpc>
                <a:spcPct val="150000"/>
              </a:lnSpc>
              <a:spcBef>
                <a:spcPts val="1000"/>
              </a:spcBef>
              <a:spcAft>
                <a:spcPts val="0"/>
              </a:spcAft>
              <a:buClr>
                <a:srgbClr val="000000"/>
              </a:buClr>
              <a:buSzPts val="1303"/>
              <a:buFont typeface="Roboto"/>
              <a:buChar char="●"/>
            </a:pPr>
            <a:r>
              <a:rPr lang="es" sz="1302">
                <a:solidFill>
                  <a:srgbClr val="000000"/>
                </a:solidFill>
                <a:latin typeface="Roboto"/>
                <a:ea typeface="Roboto"/>
                <a:cs typeface="Roboto"/>
                <a:sym typeface="Roboto"/>
              </a:rPr>
              <a:t>¿Cómo influyen la carga de trabajo, el salario y otros factores en la rotación de los empleados?</a:t>
            </a:r>
            <a:endParaRPr sz="1302">
              <a:solidFill>
                <a:srgbClr val="000000"/>
              </a:solidFill>
              <a:latin typeface="Roboto"/>
              <a:ea typeface="Roboto"/>
              <a:cs typeface="Roboto"/>
              <a:sym typeface="Roboto"/>
            </a:endParaRPr>
          </a:p>
          <a:p>
            <a:pPr indent="-311308" lvl="0" marL="457200" rtl="0" algn="just">
              <a:lnSpc>
                <a:spcPct val="150000"/>
              </a:lnSpc>
              <a:spcBef>
                <a:spcPts val="1000"/>
              </a:spcBef>
              <a:spcAft>
                <a:spcPts val="0"/>
              </a:spcAft>
              <a:buClr>
                <a:srgbClr val="000000"/>
              </a:buClr>
              <a:buSzPts val="1303"/>
              <a:buFont typeface="Roboto"/>
              <a:buChar char="●"/>
            </a:pPr>
            <a:r>
              <a:rPr lang="es" sz="1302">
                <a:solidFill>
                  <a:srgbClr val="000000"/>
                </a:solidFill>
                <a:latin typeface="Roboto"/>
                <a:ea typeface="Roboto"/>
                <a:cs typeface="Roboto"/>
                <a:sym typeface="Roboto"/>
              </a:rPr>
              <a:t>¿Existen diferencias salariales significativas entre hombres y mujeres?</a:t>
            </a:r>
            <a:endParaRPr sz="1302">
              <a:solidFill>
                <a:srgbClr val="000000"/>
              </a:solidFill>
              <a:latin typeface="Roboto"/>
              <a:ea typeface="Roboto"/>
              <a:cs typeface="Roboto"/>
              <a:sym typeface="Roboto"/>
            </a:endParaRPr>
          </a:p>
          <a:p>
            <a:pPr indent="0" lvl="0" marL="0" rtl="0" algn="just">
              <a:lnSpc>
                <a:spcPct val="150000"/>
              </a:lnSpc>
              <a:spcBef>
                <a:spcPts val="1200"/>
              </a:spcBef>
              <a:spcAft>
                <a:spcPts val="1200"/>
              </a:spcAft>
              <a:buSzPts val="1018"/>
              <a:buNone/>
            </a:pPr>
            <a:r>
              <a:t/>
            </a:r>
            <a:endParaRPr sz="1302">
              <a:solidFill>
                <a:srgbClr val="000000"/>
              </a:solidFill>
              <a:latin typeface="Roboto"/>
              <a:ea typeface="Roboto"/>
              <a:cs typeface="Roboto"/>
              <a:sym typeface="Roboto"/>
            </a:endParaRPr>
          </a:p>
        </p:txBody>
      </p:sp>
      <p:pic>
        <p:nvPicPr>
          <p:cNvPr id="355" name="Google Shape;355;p20"/>
          <p:cNvPicPr preferRelativeResize="0"/>
          <p:nvPr/>
        </p:nvPicPr>
        <p:blipFill rotWithShape="1">
          <a:blip r:embed="rId3">
            <a:alphaModFix/>
          </a:blip>
          <a:srcRect b="11904" l="10224" r="11906" t="11196"/>
          <a:stretch/>
        </p:blipFill>
        <p:spPr>
          <a:xfrm>
            <a:off x="0" y="1454888"/>
            <a:ext cx="2261875" cy="2233725"/>
          </a:xfrm>
          <a:prstGeom prst="rect">
            <a:avLst/>
          </a:prstGeom>
          <a:noFill/>
          <a:ln>
            <a:noFill/>
          </a:ln>
        </p:spPr>
      </p:pic>
      <p:pic>
        <p:nvPicPr>
          <p:cNvPr id="356" name="Google Shape;356;p20"/>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357" name="Google Shape;357;p20"/>
          <p:cNvGrpSpPr/>
          <p:nvPr/>
        </p:nvGrpSpPr>
        <p:grpSpPr>
          <a:xfrm>
            <a:off x="-181625" y="60113"/>
            <a:ext cx="1080900" cy="416238"/>
            <a:chOff x="246400" y="-12"/>
            <a:chExt cx="1080900" cy="416238"/>
          </a:xfrm>
        </p:grpSpPr>
        <p:pic>
          <p:nvPicPr>
            <p:cNvPr id="358" name="Google Shape;358;p20"/>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359" name="Google Shape;359;p20"/>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1"/>
          <p:cNvSpPr txBox="1"/>
          <p:nvPr>
            <p:ph idx="4294967295" type="title"/>
          </p:nvPr>
        </p:nvSpPr>
        <p:spPr>
          <a:xfrm>
            <a:off x="4244275" y="68600"/>
            <a:ext cx="2401500" cy="78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2500">
                <a:solidFill>
                  <a:srgbClr val="000000"/>
                </a:solidFill>
                <a:latin typeface="Roboto"/>
                <a:ea typeface="Roboto"/>
                <a:cs typeface="Roboto"/>
                <a:sym typeface="Roboto"/>
              </a:rPr>
              <a:t>Hipótesis</a:t>
            </a:r>
            <a:endParaRPr sz="2500">
              <a:solidFill>
                <a:srgbClr val="000000"/>
              </a:solidFill>
              <a:latin typeface="Roboto"/>
              <a:ea typeface="Roboto"/>
              <a:cs typeface="Roboto"/>
              <a:sym typeface="Roboto"/>
            </a:endParaRPr>
          </a:p>
        </p:txBody>
      </p:sp>
      <p:sp>
        <p:nvSpPr>
          <p:cNvPr id="365" name="Google Shape;365;p21"/>
          <p:cNvSpPr txBox="1"/>
          <p:nvPr>
            <p:ph idx="4294967295" type="body"/>
          </p:nvPr>
        </p:nvSpPr>
        <p:spPr>
          <a:xfrm>
            <a:off x="1942075" y="901425"/>
            <a:ext cx="7148700" cy="3844500"/>
          </a:xfrm>
          <a:prstGeom prst="rect">
            <a:avLst/>
          </a:prstGeom>
        </p:spPr>
        <p:txBody>
          <a:bodyPr anchorCtr="0" anchor="t" bIns="91425" lIns="91425" spcFirstLastPara="1" rIns="91425" wrap="square" tIns="91425">
            <a:noAutofit/>
          </a:bodyPr>
          <a:lstStyle/>
          <a:p>
            <a:pPr indent="-311785" lvl="0" marL="457200" rtl="0" algn="just">
              <a:lnSpc>
                <a:spcPct val="150000"/>
              </a:lnSpc>
              <a:spcBef>
                <a:spcPts val="1000"/>
              </a:spcBef>
              <a:spcAft>
                <a:spcPts val="0"/>
              </a:spcAft>
              <a:buClr>
                <a:srgbClr val="000000"/>
              </a:buClr>
              <a:buSzPts val="1310"/>
              <a:buFont typeface="Roboto"/>
              <a:buChar char="●"/>
            </a:pPr>
            <a:r>
              <a:rPr lang="es" sz="1310">
                <a:solidFill>
                  <a:srgbClr val="000000"/>
                </a:solidFill>
                <a:latin typeface="Roboto"/>
                <a:ea typeface="Roboto"/>
                <a:cs typeface="Roboto"/>
                <a:sym typeface="Roboto"/>
              </a:rPr>
              <a:t>Los empleados con niveles bajos de satisfacción laboral son más propensos a abandonar la empresa.</a:t>
            </a:r>
            <a:endParaRPr sz="1310">
              <a:solidFill>
                <a:srgbClr val="000000"/>
              </a:solidFill>
              <a:latin typeface="Roboto"/>
              <a:ea typeface="Roboto"/>
              <a:cs typeface="Roboto"/>
              <a:sym typeface="Roboto"/>
            </a:endParaRPr>
          </a:p>
          <a:p>
            <a:pPr indent="-311785" lvl="0" marL="457200" rtl="0" algn="just">
              <a:lnSpc>
                <a:spcPct val="150000"/>
              </a:lnSpc>
              <a:spcBef>
                <a:spcPts val="1000"/>
              </a:spcBef>
              <a:spcAft>
                <a:spcPts val="0"/>
              </a:spcAft>
              <a:buClr>
                <a:srgbClr val="000000"/>
              </a:buClr>
              <a:buSzPts val="1310"/>
              <a:buFont typeface="Roboto"/>
              <a:buChar char="●"/>
            </a:pPr>
            <a:r>
              <a:rPr lang="es" sz="1310">
                <a:solidFill>
                  <a:srgbClr val="000000"/>
                </a:solidFill>
                <a:latin typeface="Roboto"/>
                <a:ea typeface="Roboto"/>
                <a:cs typeface="Roboto"/>
                <a:sym typeface="Roboto"/>
              </a:rPr>
              <a:t>Los empleados con mayores cargas de trabajo tienen más probabilidades de abandonar la empresa.</a:t>
            </a:r>
            <a:endParaRPr sz="1310">
              <a:solidFill>
                <a:srgbClr val="000000"/>
              </a:solidFill>
              <a:latin typeface="Roboto"/>
              <a:ea typeface="Roboto"/>
              <a:cs typeface="Roboto"/>
              <a:sym typeface="Roboto"/>
            </a:endParaRPr>
          </a:p>
          <a:p>
            <a:pPr indent="-311785" lvl="0" marL="457200" rtl="0" algn="just">
              <a:lnSpc>
                <a:spcPct val="150000"/>
              </a:lnSpc>
              <a:spcBef>
                <a:spcPts val="1000"/>
              </a:spcBef>
              <a:spcAft>
                <a:spcPts val="0"/>
              </a:spcAft>
              <a:buClr>
                <a:srgbClr val="000000"/>
              </a:buClr>
              <a:buSzPts val="1310"/>
              <a:buFont typeface="Roboto"/>
              <a:buChar char="●"/>
            </a:pPr>
            <a:r>
              <a:rPr lang="es" sz="1310">
                <a:solidFill>
                  <a:srgbClr val="000000"/>
                </a:solidFill>
                <a:latin typeface="Roboto"/>
                <a:ea typeface="Roboto"/>
                <a:cs typeface="Roboto"/>
                <a:sym typeface="Roboto"/>
              </a:rPr>
              <a:t>Los empleados más jóvenes son más propensos a abandonar la empresa que los mayores.</a:t>
            </a:r>
            <a:endParaRPr sz="1310">
              <a:solidFill>
                <a:srgbClr val="000000"/>
              </a:solidFill>
              <a:latin typeface="Roboto"/>
              <a:ea typeface="Roboto"/>
              <a:cs typeface="Roboto"/>
              <a:sym typeface="Roboto"/>
            </a:endParaRPr>
          </a:p>
          <a:p>
            <a:pPr indent="-311785" lvl="0" marL="457200" rtl="0" algn="just">
              <a:lnSpc>
                <a:spcPct val="150000"/>
              </a:lnSpc>
              <a:spcBef>
                <a:spcPts val="1000"/>
              </a:spcBef>
              <a:spcAft>
                <a:spcPts val="0"/>
              </a:spcAft>
              <a:buClr>
                <a:srgbClr val="000000"/>
              </a:buClr>
              <a:buSzPts val="1310"/>
              <a:buFont typeface="Roboto"/>
              <a:buChar char="●"/>
            </a:pPr>
            <a:r>
              <a:rPr lang="es" sz="1310">
                <a:solidFill>
                  <a:srgbClr val="000000"/>
                </a:solidFill>
                <a:latin typeface="Roboto"/>
                <a:ea typeface="Roboto"/>
                <a:cs typeface="Roboto"/>
                <a:sym typeface="Roboto"/>
              </a:rPr>
              <a:t>Los empleados que tienen que viajar largas distancias para llegar al trabajo tienen más probabilidades de abandonar la empresa.</a:t>
            </a:r>
            <a:endParaRPr sz="1310">
              <a:solidFill>
                <a:srgbClr val="000000"/>
              </a:solidFill>
              <a:latin typeface="Roboto"/>
              <a:ea typeface="Roboto"/>
              <a:cs typeface="Roboto"/>
              <a:sym typeface="Roboto"/>
            </a:endParaRPr>
          </a:p>
          <a:p>
            <a:pPr indent="-311785" lvl="0" marL="457200" rtl="0" algn="just">
              <a:lnSpc>
                <a:spcPct val="150000"/>
              </a:lnSpc>
              <a:spcBef>
                <a:spcPts val="1000"/>
              </a:spcBef>
              <a:spcAft>
                <a:spcPts val="0"/>
              </a:spcAft>
              <a:buClr>
                <a:srgbClr val="000000"/>
              </a:buClr>
              <a:buSzPts val="1310"/>
              <a:buFont typeface="Roboto"/>
              <a:buChar char="●"/>
            </a:pPr>
            <a:r>
              <a:rPr lang="es" sz="1310">
                <a:solidFill>
                  <a:srgbClr val="000000"/>
                </a:solidFill>
                <a:latin typeface="Roboto"/>
                <a:ea typeface="Roboto"/>
                <a:cs typeface="Roboto"/>
                <a:sym typeface="Roboto"/>
              </a:rPr>
              <a:t>Los empleados que ganan más tienen más probabilidades de quedarse en la empresa.</a:t>
            </a:r>
            <a:endParaRPr sz="1310">
              <a:solidFill>
                <a:srgbClr val="000000"/>
              </a:solidFill>
              <a:latin typeface="Roboto"/>
              <a:ea typeface="Roboto"/>
              <a:cs typeface="Roboto"/>
              <a:sym typeface="Roboto"/>
            </a:endParaRPr>
          </a:p>
          <a:p>
            <a:pPr indent="-311785" lvl="0" marL="457200" rtl="0" algn="just">
              <a:lnSpc>
                <a:spcPct val="150000"/>
              </a:lnSpc>
              <a:spcBef>
                <a:spcPts val="1000"/>
              </a:spcBef>
              <a:spcAft>
                <a:spcPts val="0"/>
              </a:spcAft>
              <a:buClr>
                <a:srgbClr val="000000"/>
              </a:buClr>
              <a:buSzPts val="1310"/>
              <a:buFont typeface="Roboto"/>
              <a:buChar char="●"/>
            </a:pPr>
            <a:r>
              <a:rPr lang="es" sz="1310">
                <a:solidFill>
                  <a:srgbClr val="000000"/>
                </a:solidFill>
                <a:latin typeface="Roboto"/>
                <a:ea typeface="Roboto"/>
                <a:cs typeface="Roboto"/>
                <a:sym typeface="Roboto"/>
              </a:rPr>
              <a:t>Existe una relación entre las oportunidades de promoción y el abandono de la empresa.</a:t>
            </a:r>
            <a:endParaRPr sz="1310">
              <a:solidFill>
                <a:srgbClr val="000000"/>
              </a:solidFill>
              <a:latin typeface="Roboto"/>
              <a:ea typeface="Roboto"/>
              <a:cs typeface="Roboto"/>
              <a:sym typeface="Roboto"/>
            </a:endParaRPr>
          </a:p>
          <a:p>
            <a:pPr indent="0" lvl="0" marL="0" rtl="0" algn="just">
              <a:lnSpc>
                <a:spcPct val="150000"/>
              </a:lnSpc>
              <a:spcBef>
                <a:spcPts val="1200"/>
              </a:spcBef>
              <a:spcAft>
                <a:spcPts val="1200"/>
              </a:spcAft>
              <a:buSzPts val="770"/>
              <a:buNone/>
            </a:pPr>
            <a:r>
              <a:t/>
            </a:r>
            <a:endParaRPr sz="1310">
              <a:solidFill>
                <a:srgbClr val="000000"/>
              </a:solidFill>
              <a:latin typeface="Roboto"/>
              <a:ea typeface="Roboto"/>
              <a:cs typeface="Roboto"/>
              <a:sym typeface="Roboto"/>
            </a:endParaRPr>
          </a:p>
        </p:txBody>
      </p:sp>
      <p:pic>
        <p:nvPicPr>
          <p:cNvPr id="366" name="Google Shape;366;p21"/>
          <p:cNvPicPr preferRelativeResize="0"/>
          <p:nvPr/>
        </p:nvPicPr>
        <p:blipFill rotWithShape="1">
          <a:blip r:embed="rId3">
            <a:alphaModFix/>
          </a:blip>
          <a:srcRect b="0" l="2343" r="0" t="0"/>
          <a:stretch/>
        </p:blipFill>
        <p:spPr>
          <a:xfrm>
            <a:off x="0" y="1534125"/>
            <a:ext cx="2026725" cy="2075225"/>
          </a:xfrm>
          <a:prstGeom prst="rect">
            <a:avLst/>
          </a:prstGeom>
          <a:noFill/>
          <a:ln>
            <a:noFill/>
          </a:ln>
        </p:spPr>
      </p:pic>
      <p:pic>
        <p:nvPicPr>
          <p:cNvPr id="367" name="Google Shape;367;p21"/>
          <p:cNvPicPr preferRelativeResize="0"/>
          <p:nvPr/>
        </p:nvPicPr>
        <p:blipFill rotWithShape="1">
          <a:blip r:embed="rId4">
            <a:alphaModFix/>
          </a:blip>
          <a:srcRect b="42782" l="20647" r="20459" t="42656"/>
          <a:stretch/>
        </p:blipFill>
        <p:spPr>
          <a:xfrm>
            <a:off x="8463300" y="60113"/>
            <a:ext cx="638652" cy="157926"/>
          </a:xfrm>
          <a:prstGeom prst="rect">
            <a:avLst/>
          </a:prstGeom>
          <a:noFill/>
          <a:ln>
            <a:noFill/>
          </a:ln>
        </p:spPr>
      </p:pic>
      <p:grpSp>
        <p:nvGrpSpPr>
          <p:cNvPr id="368" name="Google Shape;368;p21"/>
          <p:cNvGrpSpPr/>
          <p:nvPr/>
        </p:nvGrpSpPr>
        <p:grpSpPr>
          <a:xfrm>
            <a:off x="-181625" y="60113"/>
            <a:ext cx="1080900" cy="416238"/>
            <a:chOff x="246400" y="-12"/>
            <a:chExt cx="1080900" cy="416238"/>
          </a:xfrm>
        </p:grpSpPr>
        <p:pic>
          <p:nvPicPr>
            <p:cNvPr id="369" name="Google Shape;369;p21"/>
            <p:cNvPicPr preferRelativeResize="0"/>
            <p:nvPr/>
          </p:nvPicPr>
          <p:blipFill>
            <a:blip r:embed="rId5">
              <a:alphaModFix/>
            </a:blip>
            <a:stretch>
              <a:fillRect/>
            </a:stretch>
          </p:blipFill>
          <p:spPr>
            <a:xfrm>
              <a:off x="567900" y="-12"/>
              <a:ext cx="437898" cy="174901"/>
            </a:xfrm>
            <a:prstGeom prst="rect">
              <a:avLst/>
            </a:prstGeom>
            <a:noFill/>
            <a:ln>
              <a:noFill/>
            </a:ln>
          </p:spPr>
        </p:pic>
        <p:sp>
          <p:nvSpPr>
            <p:cNvPr id="370" name="Google Shape;370;p21"/>
            <p:cNvSpPr txBox="1"/>
            <p:nvPr/>
          </p:nvSpPr>
          <p:spPr>
            <a:xfrm>
              <a:off x="246400" y="123725"/>
              <a:ext cx="108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a:latin typeface="Oswald"/>
                  <a:ea typeface="Oswald"/>
                  <a:cs typeface="Oswald"/>
                  <a:sym typeface="Oswald"/>
                </a:rPr>
                <a:t>Employee Attrition</a:t>
              </a:r>
              <a:endParaRPr sz="700">
                <a:latin typeface="Oswald"/>
                <a:ea typeface="Oswald"/>
                <a:cs typeface="Oswald"/>
                <a:sym typeface="Oswald"/>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